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84"/>
  </p:notesMasterIdLst>
  <p:sldIdLst>
    <p:sldId id="257" r:id="rId2"/>
    <p:sldId id="258" r:id="rId3"/>
    <p:sldId id="263" r:id="rId4"/>
    <p:sldId id="264" r:id="rId5"/>
    <p:sldId id="265" r:id="rId6"/>
    <p:sldId id="262" r:id="rId7"/>
    <p:sldId id="266" r:id="rId8"/>
    <p:sldId id="273" r:id="rId9"/>
    <p:sldId id="374" r:id="rId10"/>
    <p:sldId id="375" r:id="rId11"/>
    <p:sldId id="274" r:id="rId12"/>
    <p:sldId id="275" r:id="rId13"/>
    <p:sldId id="392" r:id="rId14"/>
    <p:sldId id="380" r:id="rId15"/>
    <p:sldId id="379" r:id="rId16"/>
    <p:sldId id="381" r:id="rId17"/>
    <p:sldId id="382" r:id="rId18"/>
    <p:sldId id="383" r:id="rId19"/>
    <p:sldId id="384" r:id="rId20"/>
    <p:sldId id="385" r:id="rId21"/>
    <p:sldId id="386" r:id="rId22"/>
    <p:sldId id="394" r:id="rId23"/>
    <p:sldId id="390" r:id="rId24"/>
    <p:sldId id="391" r:id="rId25"/>
    <p:sldId id="280" r:id="rId26"/>
    <p:sldId id="281" r:id="rId27"/>
    <p:sldId id="282" r:id="rId28"/>
    <p:sldId id="283" r:id="rId29"/>
    <p:sldId id="284" r:id="rId30"/>
    <p:sldId id="285" r:id="rId31"/>
    <p:sldId id="286" r:id="rId32"/>
    <p:sldId id="287" r:id="rId33"/>
    <p:sldId id="353" r:id="rId34"/>
    <p:sldId id="290" r:id="rId35"/>
    <p:sldId id="291" r:id="rId36"/>
    <p:sldId id="292" r:id="rId37"/>
    <p:sldId id="293" r:id="rId38"/>
    <p:sldId id="294" r:id="rId39"/>
    <p:sldId id="295" r:id="rId40"/>
    <p:sldId id="296" r:id="rId41"/>
    <p:sldId id="297" r:id="rId42"/>
    <p:sldId id="298" r:id="rId43"/>
    <p:sldId id="342" r:id="rId44"/>
    <p:sldId id="299" r:id="rId45"/>
    <p:sldId id="300" r:id="rId46"/>
    <p:sldId id="301" r:id="rId47"/>
    <p:sldId id="302" r:id="rId48"/>
    <p:sldId id="303" r:id="rId49"/>
    <p:sldId id="393" r:id="rId50"/>
    <p:sldId id="395" r:id="rId51"/>
    <p:sldId id="396" r:id="rId52"/>
    <p:sldId id="305" r:id="rId53"/>
    <p:sldId id="306" r:id="rId54"/>
    <p:sldId id="357" r:id="rId55"/>
    <p:sldId id="307" r:id="rId56"/>
    <p:sldId id="308" r:id="rId57"/>
    <p:sldId id="309" r:id="rId58"/>
    <p:sldId id="310" r:id="rId59"/>
    <p:sldId id="376" r:id="rId60"/>
    <p:sldId id="311" r:id="rId61"/>
    <p:sldId id="312" r:id="rId62"/>
    <p:sldId id="313" r:id="rId63"/>
    <p:sldId id="314" r:id="rId64"/>
    <p:sldId id="315" r:id="rId65"/>
    <p:sldId id="356" r:id="rId66"/>
    <p:sldId id="316" r:id="rId67"/>
    <p:sldId id="317" r:id="rId68"/>
    <p:sldId id="324" r:id="rId69"/>
    <p:sldId id="355" r:id="rId70"/>
    <p:sldId id="343" r:id="rId71"/>
    <p:sldId id="354" r:id="rId72"/>
    <p:sldId id="332" r:id="rId73"/>
    <p:sldId id="333" r:id="rId74"/>
    <p:sldId id="334" r:id="rId75"/>
    <p:sldId id="335" r:id="rId76"/>
    <p:sldId id="336" r:id="rId77"/>
    <p:sldId id="337" r:id="rId78"/>
    <p:sldId id="352" r:id="rId79"/>
    <p:sldId id="338" r:id="rId80"/>
    <p:sldId id="339" r:id="rId81"/>
    <p:sldId id="340" r:id="rId82"/>
    <p:sldId id="34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8"/>
    <p:restoredTop sz="94674"/>
  </p:normalViewPr>
  <p:slideViewPr>
    <p:cSldViewPr snapToGrid="0" snapToObjects="1">
      <p:cViewPr>
        <p:scale>
          <a:sx n="110" d="100"/>
          <a:sy n="110" d="100"/>
        </p:scale>
        <p:origin x="100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liuqi/Desktop/PRD2018/&#32489;&#25928;&#35780;&#20215;/PRD2018-G12-&#31532;&#20108;&#21608;&#32489;&#25928;&#35780;&#20215;&#30340;&#21103;&#26412;.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liuqi/Desktop/PRD2018/&#32489;&#25928;&#35780;&#20215;/PRD2018-G12-&#31532;&#20108;&#21608;&#32489;&#25928;&#35780;&#20215;&#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289541296"/>
        <c:axId val="-175558400"/>
      </c:radarChart>
      <c:catAx>
        <c:axId val="-289541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5558400"/>
        <c:crosses val="autoZero"/>
        <c:auto val="1"/>
        <c:lblAlgn val="ctr"/>
        <c:lblOffset val="100"/>
        <c:noMultiLvlLbl val="0"/>
      </c:catAx>
      <c:valAx>
        <c:axId val="-175558400"/>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895412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175595056"/>
        <c:axId val="-175306080"/>
      </c:radarChart>
      <c:catAx>
        <c:axId val="-17559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5306080"/>
        <c:crosses val="autoZero"/>
        <c:auto val="1"/>
        <c:lblAlgn val="ctr"/>
        <c:lblOffset val="100"/>
        <c:noMultiLvlLbl val="0"/>
      </c:catAx>
      <c:valAx>
        <c:axId val="-175306080"/>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55950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7138A-C439-E54E-8622-FD672DC52DCC}" type="datetimeFigureOut">
              <a:rPr kumimoji="1" lang="zh-CN" altLang="en-US" smtClean="0"/>
              <a:t>2018/12/13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55E5B-F1FE-3344-92A3-F80B39774BCF}" type="slidenum">
              <a:rPr kumimoji="1" lang="zh-CN" altLang="en-US" smtClean="0"/>
              <a:t>‹#›</a:t>
            </a:fld>
            <a:endParaRPr kumimoji="1" lang="zh-CN" altLang="en-US"/>
          </a:p>
        </p:txBody>
      </p:sp>
    </p:spTree>
    <p:extLst>
      <p:ext uri="{BB962C8B-B14F-4D97-AF65-F5344CB8AC3E}">
        <p14:creationId xmlns:p14="http://schemas.microsoft.com/office/powerpoint/2010/main" val="119850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97321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312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01285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27209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1237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3164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5522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16967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1902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3263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955E5B-F1FE-3344-92A3-F80B39774BCF}" type="slidenum">
              <a:rPr kumimoji="1" lang="zh-CN" altLang="en-US" smtClean="0"/>
              <a:t>58</a:t>
            </a:fld>
            <a:endParaRPr kumimoji="1" lang="zh-CN" altLang="en-US"/>
          </a:p>
        </p:txBody>
      </p:sp>
    </p:spTree>
    <p:extLst>
      <p:ext uri="{BB962C8B-B14F-4D97-AF65-F5344CB8AC3E}">
        <p14:creationId xmlns:p14="http://schemas.microsoft.com/office/powerpoint/2010/main" val="209619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9428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3554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6999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73868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210796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3065200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362284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4098956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602256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9425078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96553768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5084595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702505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110714683"/>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49931238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24696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155B3-345C-A94F-85D5-A0B617AE8E82}" type="datetimeFigureOut">
              <a:rPr kumimoji="1" lang="zh-CN" altLang="en-US" smtClean="0"/>
              <a:t>2018/12/13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61818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087" name="组合 17"/>
          <p:cNvGrpSpPr/>
          <p:nvPr/>
        </p:nvGrpSpPr>
        <p:grpSpPr bwMode="auto">
          <a:xfrm>
            <a:off x="4396282" y="2156966"/>
            <a:ext cx="7579639" cy="2626549"/>
            <a:chOff x="668354" y="2535863"/>
            <a:chExt cx="6353031" cy="2625966"/>
          </a:xfrm>
        </p:grpSpPr>
        <p:sp>
          <p:nvSpPr>
            <p:cNvPr id="3089" name="文本框 18"/>
            <p:cNvSpPr txBox="1">
              <a:spLocks noChangeArrowheads="1"/>
            </p:cNvSpPr>
            <p:nvPr/>
          </p:nvSpPr>
          <p:spPr bwMode="auto">
            <a:xfrm>
              <a:off x="668354" y="2535863"/>
              <a:ext cx="4734746" cy="46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a:r>
                <a:rPr lang="zh-CN" altLang="en-US" sz="2400" dirty="0">
                  <a:latin typeface="碳纤维正粗黑简体" panose="02010601030101010101" pitchFamily="2" charset="-122"/>
                  <a:ea typeface="碳纤维正粗黑简体" panose="02010601030101010101" pitchFamily="2" charset="-122"/>
                </a:rPr>
                <a:t>软件工程系列课程教学辅助网站</a:t>
              </a:r>
            </a:p>
          </p:txBody>
        </p:sp>
        <p:sp>
          <p:nvSpPr>
            <p:cNvPr id="3090" name="文本框 19"/>
            <p:cNvSpPr txBox="1">
              <a:spLocks noChangeArrowheads="1"/>
            </p:cNvSpPr>
            <p:nvPr/>
          </p:nvSpPr>
          <p:spPr bwMode="auto">
            <a:xfrm>
              <a:off x="786816" y="3223267"/>
              <a:ext cx="6234569" cy="19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需求</a:t>
              </a:r>
              <a:r>
                <a:rPr kumimoji="0" lang="zh-CN" altLang="en-US" sz="60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工程项目计划</a:t>
              </a:r>
              <a:endPar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20">
            <a:extLst>
              <a:ext uri="{FF2B5EF4-FFF2-40B4-BE49-F238E27FC236}">
                <a16:creationId xmlns:a16="http://schemas.microsoft.com/office/drawing/2014/main" xmlns="" id="{BF8FCF71-D7AD-4532-88EB-DDF92FFF21E2}"/>
              </a:ext>
            </a:extLst>
          </p:cNvPr>
          <p:cNvSpPr txBox="1">
            <a:spLocks noChangeArrowheads="1"/>
          </p:cNvSpPr>
          <p:nvPr/>
        </p:nvSpPr>
        <p:spPr bwMode="auto">
          <a:xfrm>
            <a:off x="5741808" y="4337050"/>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a:extLst>
              <a:ext uri="{FF2B5EF4-FFF2-40B4-BE49-F238E27FC236}">
                <a16:creationId xmlns:a16="http://schemas.microsoft.com/office/drawing/2014/main" xmlns="" id="{47E1FD84-A982-40AD-8826-1F26BA7BBC3B}"/>
              </a:ext>
            </a:extLst>
          </p:cNvPr>
          <p:cNvSpPr txBox="1">
            <a:spLocks noChangeArrowheads="1"/>
          </p:cNvSpPr>
          <p:nvPr/>
        </p:nvSpPr>
        <p:spPr bwMode="auto">
          <a:xfrm>
            <a:off x="5741808" y="4675187"/>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xmlns="" id="{C1ECF869-D5F2-499A-8707-FDE2FD19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1205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2936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验收标准</a:t>
            </a:r>
          </a:p>
        </p:txBody>
      </p:sp>
      <p:graphicFrame>
        <p:nvGraphicFramePr>
          <p:cNvPr id="3" name="表格 2">
            <a:extLst>
              <a:ext uri="{FF2B5EF4-FFF2-40B4-BE49-F238E27FC236}">
                <a16:creationId xmlns:a16="http://schemas.microsoft.com/office/drawing/2014/main" xmlns="" id="{899DD837-D8D7-4EEA-9EDD-55303F6F1E75}"/>
              </a:ext>
            </a:extLst>
          </p:cNvPr>
          <p:cNvGraphicFramePr>
            <a:graphicFrameLocks noGrp="1"/>
          </p:cNvGraphicFramePr>
          <p:nvPr>
            <p:extLst>
              <p:ext uri="{D42A27DB-BD31-4B8C-83A1-F6EECF244321}">
                <p14:modId xmlns:p14="http://schemas.microsoft.com/office/powerpoint/2010/main" val="1493583176"/>
              </p:ext>
            </p:extLst>
          </p:nvPr>
        </p:nvGraphicFramePr>
        <p:xfrm>
          <a:off x="3801293" y="877217"/>
          <a:ext cx="4930402" cy="5791200"/>
        </p:xfrm>
        <a:graphic>
          <a:graphicData uri="http://schemas.openxmlformats.org/drawingml/2006/table">
            <a:tbl>
              <a:tblPr firstRow="1" firstCol="1" bandRow="1">
                <a:tableStyleId>{5C22544A-7EE6-4342-B048-85BDC9FD1C3A}</a:tableStyleId>
              </a:tblPr>
              <a:tblGrid>
                <a:gridCol w="2599274">
                  <a:extLst>
                    <a:ext uri="{9D8B030D-6E8A-4147-A177-3AD203B41FA5}">
                      <a16:colId xmlns:a16="http://schemas.microsoft.com/office/drawing/2014/main" xmlns="" val="2371761165"/>
                    </a:ext>
                  </a:extLst>
                </a:gridCol>
                <a:gridCol w="2331128">
                  <a:extLst>
                    <a:ext uri="{9D8B030D-6E8A-4147-A177-3AD203B41FA5}">
                      <a16:colId xmlns:a16="http://schemas.microsoft.com/office/drawing/2014/main" xmlns="" val="3325699916"/>
                    </a:ext>
                  </a:extLst>
                </a:gridCol>
              </a:tblGrid>
              <a:tr h="242352">
                <a:tc>
                  <a:txBody>
                    <a:bodyPr/>
                    <a:lstStyle/>
                    <a:p>
                      <a:pPr>
                        <a:spcAft>
                          <a:spcPts val="0"/>
                        </a:spcAft>
                      </a:pPr>
                      <a:r>
                        <a:rPr lang="zh-CN" sz="2000" dirty="0">
                          <a:effectLst/>
                        </a:rPr>
                        <a:t>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验收标准</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433567406"/>
                  </a:ext>
                </a:extLst>
              </a:tr>
              <a:tr h="484704">
                <a:tc>
                  <a:txBody>
                    <a:bodyPr/>
                    <a:lstStyle/>
                    <a:p>
                      <a:pPr>
                        <a:spcAft>
                          <a:spcPts val="0"/>
                        </a:spcAft>
                      </a:pPr>
                      <a:r>
                        <a:rPr lang="zh-CN" sz="2000" dirty="0">
                          <a:effectLst/>
                        </a:rPr>
                        <a:t>《可行性分析报告》</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格式规范，内容具体</a:t>
                      </a:r>
                      <a:r>
                        <a:rPr lang="zh-CN" altLang="en-US" sz="2000" dirty="0">
                          <a:effectLst/>
                        </a:rPr>
                        <a:t>且通过审核</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409150106"/>
                  </a:ext>
                </a:extLst>
              </a:tr>
              <a:tr h="484704">
                <a:tc>
                  <a:txBody>
                    <a:bodyPr/>
                    <a:lstStyle/>
                    <a:p>
                      <a:pPr>
                        <a:spcAft>
                          <a:spcPts val="0"/>
                        </a:spcAft>
                      </a:pPr>
                      <a:r>
                        <a:rPr lang="zh-CN" sz="2000" dirty="0">
                          <a:effectLst/>
                        </a:rPr>
                        <a:t>《项目章程》</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514123624"/>
                  </a:ext>
                </a:extLst>
              </a:tr>
              <a:tr h="484704">
                <a:tc>
                  <a:txBody>
                    <a:bodyPr/>
                    <a:lstStyle/>
                    <a:p>
                      <a:pPr>
                        <a:spcAft>
                          <a:spcPts val="0"/>
                        </a:spcAft>
                      </a:pPr>
                      <a:r>
                        <a:rPr lang="zh-CN" sz="2000" dirty="0">
                          <a:effectLst/>
                        </a:rPr>
                        <a:t>《需求工程计划》</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33922319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愿景与范围文档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14681795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用例文档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611656466"/>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a:t>
                      </a:r>
                      <a:r>
                        <a:rPr lang="zh-CN" altLang="en-US" sz="2000" dirty="0">
                          <a:effectLst/>
                        </a:rPr>
                        <a:t>原型界面</a:t>
                      </a:r>
                      <a:r>
                        <a:rPr lang="zh-CN" altLang="zh-CN" sz="2000" dirty="0">
                          <a:effectLst/>
                        </a:rPr>
                        <a:t>》</a:t>
                      </a:r>
                      <a:endParaRPr lang="en-US" altLang="zh-CN" sz="2000" dirty="0">
                        <a:effectLst/>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572499658"/>
                  </a:ext>
                </a:extLst>
              </a:tr>
              <a:tr h="484704">
                <a:tc>
                  <a:txBody>
                    <a:bodyPr/>
                    <a:lstStyle/>
                    <a:p>
                      <a:pPr>
                        <a:spcAft>
                          <a:spcPts val="0"/>
                        </a:spcAft>
                      </a:pPr>
                      <a:r>
                        <a:rPr lang="zh-CN" sz="2000" dirty="0">
                          <a:effectLst/>
                        </a:rPr>
                        <a:t>《软件需求规格说明书》</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699723"/>
                  </a:ext>
                </a:extLst>
              </a:tr>
              <a:tr h="484704">
                <a:tc>
                  <a:txBody>
                    <a:bodyPr/>
                    <a:lstStyle/>
                    <a:p>
                      <a:pPr>
                        <a:spcAft>
                          <a:spcPts val="0"/>
                        </a:spcAft>
                      </a:pPr>
                      <a:r>
                        <a:rPr lang="zh-CN" sz="2000" dirty="0">
                          <a:effectLst/>
                        </a:rPr>
                        <a:t>《软件需求变更文档》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74893919"/>
                  </a:ext>
                </a:extLst>
              </a:tr>
              <a:tr h="4847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Times New Roman" panose="02020603050405020304" pitchFamily="18" charset="0"/>
                          <a:ea typeface="宋体" panose="02010600030101010101" pitchFamily="2" charset="-122"/>
                        </a:rPr>
                        <a:t>《</a:t>
                      </a:r>
                      <a:r>
                        <a:rPr lang="zh-CN" altLang="en-US" sz="2000" b="1" kern="1200" dirty="0">
                          <a:solidFill>
                            <a:schemeClr val="lt1"/>
                          </a:solidFill>
                          <a:effectLst/>
                          <a:latin typeface="+mn-lt"/>
                          <a:ea typeface="+mn-ea"/>
                          <a:cs typeface="+mn-cs"/>
                        </a:rPr>
                        <a:t>项目总结文档</a:t>
                      </a:r>
                      <a:r>
                        <a:rPr lang="en-US" altLang="zh-CN" sz="2000" b="1" kern="1200" dirty="0">
                          <a:solidFill>
                            <a:schemeClr val="lt1"/>
                          </a:solidFill>
                          <a:effectLst/>
                          <a:latin typeface="+mn-lt"/>
                          <a:ea typeface="+mn-ea"/>
                          <a:cs typeface="+mn-cs"/>
                        </a:rPr>
                        <a:t>》</a:t>
                      </a:r>
                      <a:endParaRPr lang="zh-CN" altLang="zh-CN" sz="2000" b="1" kern="1200" dirty="0">
                        <a:solidFill>
                          <a:schemeClr val="lt1"/>
                        </a:solidFill>
                        <a:effectLst/>
                        <a:latin typeface="+mn-lt"/>
                        <a:ea typeface="+mn-ea"/>
                        <a:cs typeface="+mn-cs"/>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61433270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系统运行环境</a:t>
            </a:r>
          </a:p>
        </p:txBody>
      </p:sp>
      <p:sp>
        <p:nvSpPr>
          <p:cNvPr id="3" name="矩形 2">
            <a:extLst>
              <a:ext uri="{FF2B5EF4-FFF2-40B4-BE49-F238E27FC236}">
                <a16:creationId xmlns:a16="http://schemas.microsoft.com/office/drawing/2014/main" xmlns="" id="{BB9DAB1F-DD55-42E0-AA04-8E72737F8B1A}"/>
              </a:ext>
            </a:extLst>
          </p:cNvPr>
          <p:cNvSpPr/>
          <p:nvPr/>
        </p:nvSpPr>
        <p:spPr>
          <a:xfrm>
            <a:off x="2961638" y="2551837"/>
            <a:ext cx="6268722" cy="1754326"/>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本网站要求提供对外服务的能力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保证至少</a:t>
            </a:r>
            <a:r>
              <a:rPr lang="en-US" altLang="zh-CN" dirty="0">
                <a:solidFill>
                  <a:schemeClr val="accent2"/>
                </a:solidFill>
                <a:latin typeface="微软雅黑" panose="020B0503020204020204" pitchFamily="34" charset="-122"/>
                <a:ea typeface="微软雅黑" panose="020B0503020204020204" pitchFamily="34" charset="-122"/>
              </a:rPr>
              <a:t>300</a:t>
            </a:r>
            <a:r>
              <a:rPr lang="zh-CN" altLang="zh-CN" dirty="0">
                <a:solidFill>
                  <a:schemeClr val="accent2"/>
                </a:solidFill>
                <a:latin typeface="微软雅黑" panose="020B0503020204020204" pitchFamily="34" charset="-122"/>
                <a:ea typeface="微软雅黑" panose="020B0503020204020204" pitchFamily="34" charset="-122"/>
              </a:rPr>
              <a:t>名</a:t>
            </a:r>
            <a:r>
              <a:rPr lang="zh-CN" altLang="zh-CN" dirty="0" smtClean="0">
                <a:solidFill>
                  <a:schemeClr val="accent2"/>
                </a:solidFill>
                <a:latin typeface="微软雅黑" panose="020B0503020204020204" pitchFamily="34" charset="-122"/>
                <a:ea typeface="微软雅黑" panose="020B0503020204020204" pitchFamily="34" charset="-122"/>
              </a:rPr>
              <a:t>同学</a:t>
            </a:r>
            <a:r>
              <a:rPr lang="zh-CN" altLang="en-US" dirty="0" smtClean="0">
                <a:latin typeface="微软雅黑" panose="020B0503020204020204" pitchFamily="34" charset="-122"/>
                <a:ea typeface="微软雅黑" panose="020B0503020204020204" pitchFamily="34" charset="-122"/>
              </a:rPr>
              <a:t>在线交流</a:t>
            </a:r>
            <a:r>
              <a:rPr lang="zh-CN" altLang="zh-CN" dirty="0" smtClean="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要求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包括数据存储能力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网络服务吞吐能力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数据安全特性等</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服务器建议选用</a:t>
            </a:r>
            <a:r>
              <a:rPr lang="en-US" altLang="zh-CN" dirty="0">
                <a:latin typeface="微软雅黑" panose="020B0503020204020204" pitchFamily="34" charset="-122"/>
                <a:ea typeface="微软雅黑" panose="020B0503020204020204" pitchFamily="34" charset="-122"/>
              </a:rPr>
              <a:t>Intel CPU,</a:t>
            </a:r>
            <a:r>
              <a:rPr lang="zh-CN" altLang="zh-CN" dirty="0">
                <a:latin typeface="微软雅黑" panose="020B0503020204020204" pitchFamily="34" charset="-122"/>
                <a:ea typeface="微软雅黑" panose="020B0503020204020204" pitchFamily="34" charset="-122"/>
              </a:rPr>
              <a:t>可以选择</a:t>
            </a:r>
            <a:r>
              <a:rPr lang="en-US" altLang="zh-CN" dirty="0">
                <a:latin typeface="微软雅黑" panose="020B0503020204020204" pitchFamily="34" charset="-122"/>
                <a:ea typeface="微软雅黑" panose="020B0503020204020204" pitchFamily="34" charset="-122"/>
              </a:rPr>
              <a:t>Windows</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Linux.</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开发平台可以选择</a:t>
            </a:r>
            <a:r>
              <a:rPr lang="en-US" altLang="zh-CN" dirty="0">
                <a:latin typeface="微软雅黑" panose="020B0503020204020204" pitchFamily="34" charset="-122"/>
                <a:ea typeface="微软雅黑" panose="020B0503020204020204" pitchFamily="34" charset="-122"/>
              </a:rPr>
              <a:t>IIS, .NET</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apache, tomcat/</a:t>
            </a:r>
            <a:r>
              <a:rPr lang="en-US" altLang="zh-CN" dirty="0" err="1">
                <a:latin typeface="微软雅黑" panose="020B0503020204020204" pitchFamily="34" charset="-122"/>
                <a:ea typeface="微软雅黑" panose="020B0503020204020204" pitchFamily="34" charset="-122"/>
              </a:rPr>
              <a:t>jboss</a:t>
            </a:r>
            <a:r>
              <a:rPr lang="zh-CN" altLang="zh-CN" dirty="0">
                <a:latin typeface="微软雅黑" panose="020B0503020204020204" pitchFamily="34" charset="-122"/>
                <a:ea typeface="微软雅黑" panose="020B0503020204020204" pitchFamily="34" charset="-122"/>
              </a:rPr>
              <a:t>平台</a:t>
            </a:r>
          </a:p>
          <a:p>
            <a:r>
              <a:rPr lang="zh-CN" altLang="zh-CN" dirty="0">
                <a:latin typeface="微软雅黑" panose="020B0503020204020204" pitchFamily="34" charset="-122"/>
                <a:ea typeface="微软雅黑" panose="020B0503020204020204" pitchFamily="34" charset="-122"/>
              </a:rPr>
              <a:t>请提供对外服务所要求的相应的安全保障</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938127" y="157018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59212070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文档</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DOCUMENTS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3345193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214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对现有系统的分析</a:t>
            </a:r>
          </a:p>
        </p:txBody>
      </p:sp>
      <p:sp>
        <p:nvSpPr>
          <p:cNvPr id="7" name="矩形 6"/>
          <p:cNvSpPr/>
          <p:nvPr/>
        </p:nvSpPr>
        <p:spPr>
          <a:xfrm>
            <a:off x="4385070" y="2830937"/>
            <a:ext cx="8943376" cy="1338828"/>
          </a:xfrm>
          <a:prstGeom prst="rect">
            <a:avLst/>
          </a:prstGeom>
        </p:spPr>
        <p:txBody>
          <a:bodyPr wrap="square">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rPr>
              <a:t> </a:t>
            </a:r>
            <a:r>
              <a:rPr kern="100" dirty="0" smtClean="0">
                <a:latin typeface="微软雅黑" panose="020B0503020204020204" charset="-122"/>
                <a:ea typeface="微软雅黑" panose="020B0503020204020204" charset="-122"/>
                <a:cs typeface="微软雅黑" panose="020B0503020204020204" charset="-122"/>
              </a:rPr>
              <a:t>类似的系统一般有两种形式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kern="100" dirty="0">
                <a:latin typeface="微软雅黑" panose="020B0503020204020204" charset="-122"/>
                <a:ea typeface="微软雅黑" panose="020B0503020204020204" charset="-122"/>
                <a:cs typeface="微软雅黑" panose="020B0503020204020204" charset="-122"/>
              </a:rPr>
              <a:t>CSDN</a:t>
            </a:r>
            <a:r>
              <a:rPr kern="100" dirty="0" smtClean="0">
                <a:latin typeface="微软雅黑" panose="020B0503020204020204" charset="-122"/>
                <a:ea typeface="微软雅黑" panose="020B0503020204020204" charset="-122"/>
                <a:cs typeface="微软雅黑" panose="020B0503020204020204" charset="-122"/>
              </a:rPr>
              <a:t>的论坛形式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lang="en-US" kern="100" dirty="0">
                <a:latin typeface="微软雅黑" panose="020B0503020204020204" charset="-122"/>
                <a:ea typeface="微软雅黑" panose="020B0503020204020204" charset="-122"/>
                <a:cs typeface="微软雅黑" panose="020B0503020204020204" charset="-122"/>
              </a:rPr>
              <a:t>MOOC</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课程、专业形式</a:t>
            </a:r>
            <a:r>
              <a:rPr kern="100" dirty="0" smtClean="0">
                <a:latin typeface="微软雅黑" panose="020B0503020204020204" charset="-122"/>
                <a:ea typeface="微软雅黑" panose="020B0503020204020204" charset="-122"/>
                <a:cs typeface="微软雅黑" panose="020B0503020204020204" charset="-122"/>
              </a:rPr>
              <a:t>。</a:t>
            </a:r>
            <a:endParaRPr kern="1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70791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2" name="矩形 11"/>
          <p:cNvSpPr/>
          <p:nvPr/>
        </p:nvSpPr>
        <p:spPr>
          <a:xfrm>
            <a:off x="1624294" y="1904180"/>
            <a:ext cx="8943376" cy="3416320"/>
          </a:xfrm>
          <a:prstGeom prst="rect">
            <a:avLst/>
          </a:prstGeom>
        </p:spPr>
        <p:txBody>
          <a:bodyPr wrap="square">
            <a:spAutoFit/>
          </a:bodyPr>
          <a:lstStyle/>
          <a:p>
            <a:pPr algn="just">
              <a:lnSpc>
                <a:spcPct val="150000"/>
              </a:lnSpc>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论坛</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是用户参加讨论的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积极性会非常高</a:t>
            </a:r>
            <a:r>
              <a:rPr lang="zh-CN" altLang="en-US" kern="100" dirty="0">
                <a:latin typeface="微软雅黑" panose="020B0503020204020204" charset="-122"/>
                <a:ea typeface="微软雅黑" panose="020B0503020204020204" charset="-122"/>
                <a:cs typeface="微软雅黑" panose="020B0503020204020204" charset="-122"/>
              </a:rPr>
              <a:t>，板块的内容也非常的丰富吸引人；很容易根据用户的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兴趣爱好</a:t>
            </a:r>
            <a:r>
              <a:rPr lang="zh-CN" altLang="en-US" kern="100" dirty="0">
                <a:latin typeface="微软雅黑" panose="020B0503020204020204" charset="-122"/>
                <a:ea typeface="微软雅黑" panose="020B0503020204020204" charset="-122"/>
                <a:cs typeface="微软雅黑" panose="020B0503020204020204" charset="-122"/>
              </a:rPr>
              <a:t>进行推荐；用户在平时遇到的疑难问题在这里能很</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方便</a:t>
            </a:r>
            <a:r>
              <a:rPr lang="zh-CN" altLang="en-US" kern="100" dirty="0">
                <a:latin typeface="微软雅黑" panose="020B0503020204020204" charset="-122"/>
                <a:ea typeface="微软雅黑" panose="020B0503020204020204" charset="-122"/>
                <a:cs typeface="微软雅黑" panose="020B0503020204020204" charset="-122"/>
              </a:rPr>
              <a:t>的找到解决方法，或者和其它用户探讨；在论坛中几乎</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每个人都是平等</a:t>
            </a:r>
            <a:r>
              <a:rPr lang="zh-CN" altLang="en-US" kern="100" dirty="0">
                <a:latin typeface="微软雅黑" panose="020B0503020204020204" charset="-122"/>
                <a:ea typeface="微软雅黑" panose="020B0503020204020204" charset="-122"/>
                <a:cs typeface="微软雅黑" panose="020B0503020204020204" charset="-122"/>
              </a:rPr>
              <a:t>的，虽然也有新人和大牛的区分，但在探讨时的身份都是用户，不用刻意的使用敬语，使得用户</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开放式言论</a:t>
            </a:r>
            <a:r>
              <a:rPr lang="zh-CN" altLang="en-US"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lang="zh-CN" altLang="en-US" kern="100" dirty="0">
                <a:latin typeface="微软雅黑" panose="020B0503020204020204" charset="-122"/>
                <a:ea typeface="微软雅黑" panose="020B0503020204020204" charset="-122"/>
                <a:cs typeface="微软雅黑" panose="020B0503020204020204" charset="-122"/>
              </a:rPr>
              <a:t>       </a:t>
            </a:r>
            <a:r>
              <a:rPr lang="zh-CN" altLang="en-US" b="1" kern="100" dirty="0">
                <a:latin typeface="微软雅黑" panose="020B0503020204020204" charset="-122"/>
                <a:ea typeface="微软雅黑" panose="020B0503020204020204" charset="-122"/>
                <a:cs typeface="微软雅黑" panose="020B0503020204020204" charset="-122"/>
              </a:rPr>
              <a:t>缺点</a:t>
            </a:r>
            <a:r>
              <a:rPr lang="zh-CN" altLang="en-US" kern="100" dirty="0">
                <a:latin typeface="微软雅黑" panose="020B0503020204020204" charset="-122"/>
                <a:ea typeface="微软雅黑" panose="020B0503020204020204" charset="-122"/>
                <a:cs typeface="微软雅黑" panose="020B0503020204020204" charset="-122"/>
              </a:rPr>
              <a:t>是内容虽然丰富但是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杂乱</a:t>
            </a:r>
            <a:r>
              <a:rPr lang="zh-CN" altLang="en-US" kern="100" dirty="0">
                <a:latin typeface="微软雅黑" panose="020B0503020204020204" charset="-122"/>
                <a:ea typeface="微软雅黑" panose="020B0503020204020204" charset="-122"/>
                <a:cs typeface="微软雅黑" panose="020B0503020204020204" charset="-122"/>
              </a:rPr>
              <a:t>，即使有专门的专题分类，依然解决不了这个问题；不乏权威性的帖子和回复，但很多帖子</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并不可靠</a:t>
            </a:r>
            <a:r>
              <a:rPr lang="zh-CN" altLang="en-US" kern="100" dirty="0">
                <a:latin typeface="微软雅黑" panose="020B0503020204020204" charset="-122"/>
                <a:ea typeface="微软雅黑" panose="020B0503020204020204" charset="-122"/>
                <a:cs typeface="微软雅黑" panose="020B0503020204020204" charset="-122"/>
              </a:rPr>
              <a:t>，还有不少的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水帖</a:t>
            </a:r>
            <a:r>
              <a:rPr lang="zh-CN" altLang="en-US" kern="100" dirty="0">
                <a:latin typeface="微软雅黑" panose="020B0503020204020204" charset="-122"/>
                <a:ea typeface="微软雅黑" panose="020B0503020204020204" charset="-122"/>
                <a:cs typeface="微软雅黑" panose="020B0503020204020204" charset="-122"/>
              </a:rPr>
              <a:t>，对于想解决问题的用户是个不小的缺点；板块之间的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内容分配</a:t>
            </a:r>
            <a:r>
              <a:rPr lang="zh-CN" altLang="en-US" kern="100" dirty="0">
                <a:latin typeface="微软雅黑" panose="020B0503020204020204" charset="-122"/>
                <a:ea typeface="微软雅黑" panose="020B0503020204020204" charset="-122"/>
                <a:cs typeface="微软雅黑" panose="020B0503020204020204" charset="-122"/>
              </a:rPr>
              <a:t>和</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排版难度较大</a:t>
            </a:r>
            <a:r>
              <a:rPr lang="zh-CN" altLang="en-US" kern="100" dirty="0" smtClean="0">
                <a:latin typeface="微软雅黑" panose="020B0503020204020204" charset="-122"/>
                <a:ea typeface="微软雅黑" panose="020B0503020204020204" charset="-122"/>
                <a:cs typeface="微软雅黑" panose="020B0503020204020204" charset="-122"/>
              </a:rPr>
              <a:t>很考验</a:t>
            </a:r>
            <a:r>
              <a:rPr lang="zh-CN" altLang="en-US" kern="100" dirty="0">
                <a:latin typeface="微软雅黑" panose="020B0503020204020204" charset="-122"/>
                <a:ea typeface="微软雅黑" panose="020B0503020204020204" charset="-122"/>
                <a:cs typeface="微软雅黑" panose="020B0503020204020204" charset="-122"/>
              </a:rPr>
              <a:t>管理人员。</a:t>
            </a:r>
          </a:p>
        </p:txBody>
      </p:sp>
      <p:pic>
        <p:nvPicPr>
          <p:cNvPr id="9" name="图片 2"/>
          <p:cNvPicPr>
            <a:picLocks noChangeAspect="1"/>
          </p:cNvPicPr>
          <p:nvPr/>
        </p:nvPicPr>
        <p:blipFill rotWithShape="1">
          <a:blip r:embed="rId2"/>
          <a:srcRect l="1791"/>
          <a:stretch/>
        </p:blipFill>
        <p:spPr>
          <a:xfrm>
            <a:off x="338137" y="867440"/>
            <a:ext cx="11035665" cy="5603240"/>
          </a:xfrm>
          <a:prstGeom prst="rect">
            <a:avLst/>
          </a:prstGeom>
          <a:noFill/>
          <a:ln w="9525">
            <a:noFill/>
          </a:ln>
        </p:spPr>
      </p:pic>
    </p:spTree>
    <p:extLst>
      <p:ext uri="{BB962C8B-B14F-4D97-AF65-F5344CB8AC3E}">
        <p14:creationId xmlns:p14="http://schemas.microsoft.com/office/powerpoint/2010/main" val="1820124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1" name="矩形 10"/>
          <p:cNvSpPr/>
          <p:nvPr/>
        </p:nvSpPr>
        <p:spPr>
          <a:xfrm>
            <a:off x="1624294" y="1904180"/>
            <a:ext cx="9187868" cy="4247317"/>
          </a:xfrm>
          <a:prstGeom prst="rect">
            <a:avLst/>
          </a:prstGeom>
        </p:spPr>
        <p:txBody>
          <a:bodyPr wrap="square">
            <a:spAutoFit/>
          </a:bodyPr>
          <a:lstStyle/>
          <a:p>
            <a:pPr algn="just">
              <a:lnSpc>
                <a:spcPct val="150000"/>
              </a:lnSpc>
              <a:spcAft>
                <a:spcPts val="0"/>
              </a:spcAft>
            </a:pPr>
            <a:r>
              <a:rPr lang="zh-CN" altLang="en-US" kern="100" dirty="0" smtClean="0">
                <a:latin typeface="微软雅黑" panose="020B0503020204020204" charset="-122"/>
                <a:ea typeface="微软雅黑" panose="020B0503020204020204" charset="-122"/>
                <a:cs typeface="微软雅黑" panose="020B0503020204020204" charset="-122"/>
              </a:rPr>
              <a:t>       如</a:t>
            </a:r>
            <a:r>
              <a:rPr lang="en-US" altLang="zh-CN" kern="100" dirty="0" err="1">
                <a:latin typeface="微软雅黑" panose="020B0503020204020204" charset="-122"/>
                <a:ea typeface="微软雅黑" panose="020B0503020204020204" charset="-122"/>
                <a:cs typeface="微软雅黑" panose="020B0503020204020204" charset="-122"/>
              </a:rPr>
              <a:t>mooc</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界面清晰明确</a:t>
            </a:r>
            <a:r>
              <a:rPr lang="zh-CN" altLang="en-US" kern="100" dirty="0">
                <a:latin typeface="微软雅黑" panose="020B0503020204020204" charset="-122"/>
                <a:ea typeface="微软雅黑" panose="020B0503020204020204" charset="-122"/>
                <a:cs typeface="微软雅黑" panose="020B0503020204020204" charset="-122"/>
              </a:rPr>
              <a:t>，以</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课程专业分类</a:t>
            </a:r>
            <a:r>
              <a:rPr lang="zh-CN" altLang="en-US" kern="100" dirty="0">
                <a:latin typeface="微软雅黑" panose="020B0503020204020204" charset="-122"/>
                <a:ea typeface="微软雅黑" panose="020B0503020204020204" charset="-122"/>
                <a:cs typeface="微软雅黑" panose="020B0503020204020204" charset="-122"/>
              </a:rPr>
              <a:t>，方便用户查找想要的内容；并有权威讲师进行课程讲解，对</a:t>
            </a:r>
            <a:r>
              <a:rPr lang="zh-CN" kern="100" dirty="0" smtClean="0">
                <a:latin typeface="微软雅黑" panose="020B0503020204020204" charset="-122"/>
                <a:ea typeface="微软雅黑" panose="020B0503020204020204" charset="-122"/>
                <a:cs typeface="微软雅黑" panose="020B0503020204020204" charset="-122"/>
              </a:rPr>
              <a:t>想</a:t>
            </a:r>
            <a:r>
              <a:rPr lang="zh-CN" kern="100" dirty="0">
                <a:solidFill>
                  <a:schemeClr val="accent2"/>
                </a:solidFill>
                <a:latin typeface="微软雅黑" panose="020B0503020204020204" charset="-122"/>
                <a:ea typeface="微软雅黑" panose="020B0503020204020204" charset="-122"/>
                <a:cs typeface="微软雅黑" panose="020B0503020204020204" charset="-122"/>
              </a:rPr>
              <a:t>从头开始</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人学习知识非常有帮助；在不同模块之间也能做到</a:t>
            </a:r>
            <a:r>
              <a:rPr kern="100" dirty="0">
                <a:solidFill>
                  <a:schemeClr val="accent2"/>
                </a:solidFill>
                <a:latin typeface="微软雅黑" panose="020B0503020204020204" charset="-122"/>
                <a:ea typeface="微软雅黑" panose="020B0503020204020204" charset="-122"/>
                <a:cs typeface="微软雅黑" panose="020B0503020204020204" charset="-122"/>
              </a:rPr>
              <a:t>各种用户的统一</a:t>
            </a:r>
            <a:r>
              <a:rPr kern="100" dirty="0">
                <a:latin typeface="微软雅黑" panose="020B0503020204020204" charset="-122"/>
                <a:ea typeface="微软雅黑" panose="020B0503020204020204" charset="-122"/>
                <a:cs typeface="微软雅黑" panose="020B0503020204020204" charset="-122"/>
              </a:rPr>
              <a:t>，很少会有不同需求的用户进来发表无关内容的帖子；</a:t>
            </a:r>
            <a:r>
              <a:rPr kern="100" dirty="0">
                <a:solidFill>
                  <a:schemeClr val="accent2"/>
                </a:solidFill>
                <a:latin typeface="微软雅黑" panose="020B0503020204020204" charset="-122"/>
                <a:ea typeface="微软雅黑" panose="020B0503020204020204" charset="-122"/>
                <a:cs typeface="微软雅黑" panose="020B0503020204020204" charset="-122"/>
              </a:rPr>
              <a:t>管理方便快捷</a:t>
            </a:r>
            <a:r>
              <a:rPr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kern="100" dirty="0">
                <a:latin typeface="微软雅黑" panose="020B0503020204020204" charset="-122"/>
                <a:ea typeface="微软雅黑" panose="020B0503020204020204" charset="-122"/>
                <a:cs typeface="微软雅黑" panose="020B0503020204020204" charset="-122"/>
              </a:rPr>
              <a:t>       </a:t>
            </a:r>
            <a:r>
              <a:rPr b="1" kern="100" dirty="0">
                <a:latin typeface="微软雅黑" panose="020B0503020204020204" charset="-122"/>
                <a:ea typeface="微软雅黑" panose="020B0503020204020204" charset="-122"/>
                <a:cs typeface="微软雅黑" panose="020B0503020204020204" charset="-122"/>
              </a:rPr>
              <a:t>缺点</a:t>
            </a:r>
            <a:r>
              <a:rPr kern="100" dirty="0">
                <a:latin typeface="微软雅黑" panose="020B0503020204020204" charset="-122"/>
                <a:ea typeface="微软雅黑" panose="020B0503020204020204" charset="-122"/>
                <a:cs typeface="微软雅黑" panose="020B0503020204020204" charset="-122"/>
              </a:rPr>
              <a:t>相对论坛形式会显得</a:t>
            </a:r>
            <a:r>
              <a:rPr kern="100" dirty="0">
                <a:solidFill>
                  <a:schemeClr val="accent2"/>
                </a:solidFill>
                <a:latin typeface="微软雅黑" panose="020B0503020204020204" charset="-122"/>
                <a:ea typeface="微软雅黑" panose="020B0503020204020204" charset="-122"/>
                <a:cs typeface="微软雅黑" panose="020B0503020204020204" charset="-122"/>
              </a:rPr>
              <a:t>死板不灵活</a:t>
            </a:r>
            <a:r>
              <a:rPr kern="100" dirty="0">
                <a:latin typeface="微软雅黑" panose="020B0503020204020204" charset="-122"/>
                <a:ea typeface="微软雅黑" panose="020B0503020204020204" charset="-122"/>
                <a:cs typeface="微软雅黑" panose="020B0503020204020204" charset="-122"/>
              </a:rPr>
              <a:t>，很难进行变动更改，做出形式上的创新突出；权威性高但是相对</a:t>
            </a:r>
            <a:r>
              <a:rPr kern="100" dirty="0">
                <a:solidFill>
                  <a:schemeClr val="accent2"/>
                </a:solidFill>
                <a:latin typeface="微软雅黑" panose="020B0503020204020204" charset="-122"/>
                <a:ea typeface="微软雅黑" panose="020B0503020204020204" charset="-122"/>
                <a:cs typeface="微软雅黑" panose="020B0503020204020204" charset="-122"/>
              </a:rPr>
              <a:t>减少了</a:t>
            </a:r>
            <a:r>
              <a:rPr kern="100" dirty="0">
                <a:latin typeface="微软雅黑" panose="020B0503020204020204" charset="-122"/>
                <a:ea typeface="微软雅黑" panose="020B0503020204020204" charset="-122"/>
                <a:cs typeface="微软雅黑" panose="020B0503020204020204" charset="-122"/>
              </a:rPr>
              <a:t>用户讨论的</a:t>
            </a:r>
            <a:r>
              <a:rPr kern="100" dirty="0">
                <a:solidFill>
                  <a:schemeClr val="accent2"/>
                </a:solidFill>
                <a:latin typeface="微软雅黑" panose="020B0503020204020204" charset="-122"/>
                <a:ea typeface="微软雅黑" panose="020B0503020204020204" charset="-122"/>
                <a:cs typeface="微软雅黑" panose="020B0503020204020204" charset="-122"/>
              </a:rPr>
              <a:t>积极性</a:t>
            </a:r>
            <a:r>
              <a:rPr kern="100" dirty="0">
                <a:latin typeface="微软雅黑" panose="020B0503020204020204" charset="-122"/>
                <a:ea typeface="微软雅黑" panose="020B0503020204020204" charset="-122"/>
                <a:cs typeface="微软雅黑" panose="020B0503020204020204" charset="-122"/>
              </a:rPr>
              <a:t>，很容易产生依赖性和对权威的</a:t>
            </a:r>
            <a:r>
              <a:rPr kern="100" dirty="0">
                <a:solidFill>
                  <a:schemeClr val="accent2"/>
                </a:solidFill>
                <a:latin typeface="微软雅黑" panose="020B0503020204020204" charset="-122"/>
                <a:ea typeface="微软雅黑" panose="020B0503020204020204" charset="-122"/>
                <a:cs typeface="微软雅黑" panose="020B0503020204020204" charset="-122"/>
              </a:rPr>
              <a:t>盲目信任</a:t>
            </a:r>
            <a:r>
              <a:rPr kern="100" dirty="0">
                <a:latin typeface="微软雅黑" panose="020B0503020204020204" charset="-122"/>
                <a:ea typeface="微软雅黑" panose="020B0503020204020204" charset="-122"/>
                <a:cs typeface="微软雅黑" panose="020B0503020204020204" charset="-122"/>
              </a:rPr>
              <a:t>；不同领域之间的知识</a:t>
            </a:r>
            <a:r>
              <a:rPr kern="100" dirty="0">
                <a:solidFill>
                  <a:schemeClr val="accent2"/>
                </a:solidFill>
                <a:latin typeface="微软雅黑" panose="020B0503020204020204" charset="-122"/>
                <a:ea typeface="微软雅黑" panose="020B0503020204020204" charset="-122"/>
                <a:cs typeface="微软雅黑" panose="020B0503020204020204" charset="-122"/>
              </a:rPr>
              <a:t>交流互动能力弱</a:t>
            </a:r>
            <a:r>
              <a:rPr kern="100" dirty="0">
                <a:latin typeface="微软雅黑" panose="020B0503020204020204" charset="-122"/>
                <a:ea typeface="微软雅黑" panose="020B0503020204020204" charset="-122"/>
                <a:cs typeface="微软雅黑" panose="020B0503020204020204" charset="-122"/>
              </a:rPr>
              <a:t>，很大程度上只能针对一个知识领域进行交流，妨碍了知识的流动性，在探讨时也会感到一定的</a:t>
            </a:r>
            <a:r>
              <a:rPr kern="100" dirty="0">
                <a:solidFill>
                  <a:schemeClr val="accent2"/>
                </a:solidFill>
                <a:latin typeface="微软雅黑" panose="020B0503020204020204" charset="-122"/>
                <a:ea typeface="微软雅黑" panose="020B0503020204020204" charset="-122"/>
                <a:cs typeface="微软雅黑" panose="020B0503020204020204" charset="-122"/>
              </a:rPr>
              <a:t>压抑性</a:t>
            </a:r>
            <a:r>
              <a:rPr kern="100" dirty="0">
                <a:latin typeface="微软雅黑" panose="020B0503020204020204" charset="-122"/>
                <a:ea typeface="微软雅黑" panose="020B0503020204020204" charset="-122"/>
                <a:cs typeface="微软雅黑" panose="020B0503020204020204" charset="-122"/>
              </a:rPr>
              <a:t>，很难有像论坛中的氛围；虽然能很方便的找到问题相关的领域，但是</a:t>
            </a:r>
            <a:r>
              <a:rPr kern="100" dirty="0">
                <a:solidFill>
                  <a:schemeClr val="accent2"/>
                </a:solidFill>
                <a:latin typeface="微软雅黑" panose="020B0503020204020204" charset="-122"/>
                <a:ea typeface="微软雅黑" panose="020B0503020204020204" charset="-122"/>
                <a:cs typeface="微软雅黑" panose="020B0503020204020204" charset="-122"/>
              </a:rPr>
              <a:t>无法迅速的解决问题</a:t>
            </a:r>
            <a:r>
              <a:rPr kern="100" dirty="0">
                <a:latin typeface="微软雅黑" panose="020B0503020204020204" charset="-122"/>
                <a:ea typeface="微软雅黑" panose="020B0503020204020204" charset="-122"/>
                <a:cs typeface="微软雅黑" panose="020B0503020204020204" charset="-122"/>
              </a:rPr>
              <a:t>，必须通过一定的学习过程解决</a:t>
            </a:r>
            <a:r>
              <a:rPr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Mooc</a:t>
            </a:r>
            <a:r>
              <a:rPr lang="zh-CN" altLang="en-US" kern="100" dirty="0" smtClean="0">
                <a:latin typeface="微软雅黑" panose="020B0503020204020204" charset="-122"/>
                <a:ea typeface="微软雅黑" panose="020B0503020204020204" charset="-122"/>
                <a:cs typeface="微软雅黑" panose="020B0503020204020204" charset="-122"/>
              </a:rPr>
              <a:t>更专注于课程的管理而不是用户的交流。</a:t>
            </a:r>
            <a:endParaRPr kern="100" dirty="0">
              <a:latin typeface="微软雅黑" panose="020B0503020204020204" charset="-122"/>
              <a:ea typeface="微软雅黑" panose="020B0503020204020204" charset="-122"/>
              <a:cs typeface="微软雅黑" panose="020B0503020204020204" charset="-122"/>
            </a:endParaRPr>
          </a:p>
        </p:txBody>
      </p:sp>
      <p:grpSp>
        <p:nvGrpSpPr>
          <p:cNvPr id="2" name="组 1"/>
          <p:cNvGrpSpPr/>
          <p:nvPr/>
        </p:nvGrpSpPr>
        <p:grpSpPr>
          <a:xfrm>
            <a:off x="555044" y="482579"/>
            <a:ext cx="11326368" cy="6039247"/>
            <a:chOff x="479425" y="867410"/>
            <a:chExt cx="11326368" cy="6039247"/>
          </a:xfrm>
        </p:grpSpPr>
        <p:sp>
          <p:nvSpPr>
            <p:cNvPr id="17" name="文本框 16"/>
            <p:cNvSpPr txBox="1"/>
            <p:nvPr/>
          </p:nvSpPr>
          <p:spPr>
            <a:xfrm>
              <a:off x="479425" y="867410"/>
              <a:ext cx="184731" cy="369332"/>
            </a:xfrm>
            <a:prstGeom prst="rect">
              <a:avLst/>
            </a:prstGeom>
            <a:noFill/>
          </p:spPr>
          <p:txBody>
            <a:bodyPr wrap="none" rtlCol="0">
              <a:spAutoFit/>
            </a:bodyPr>
            <a:lstStyle/>
            <a:p>
              <a:pPr algn="l"/>
              <a:endParaRPr lang="zh-CN" altLang="en-US" dirty="0"/>
            </a:p>
          </p:txBody>
        </p:sp>
        <p:pic>
          <p:nvPicPr>
            <p:cNvPr id="18" name="图片 3"/>
            <p:cNvPicPr>
              <a:picLocks noChangeAspect="1"/>
            </p:cNvPicPr>
            <p:nvPr/>
          </p:nvPicPr>
          <p:blipFill rotWithShape="1">
            <a:blip r:embed="rId2"/>
            <a:srcRect l="1537" t="1629"/>
            <a:stretch/>
          </p:blipFill>
          <p:spPr>
            <a:xfrm>
              <a:off x="595895" y="1329075"/>
              <a:ext cx="11209898" cy="5577582"/>
            </a:xfrm>
            <a:prstGeom prst="rect">
              <a:avLst/>
            </a:prstGeom>
            <a:noFill/>
            <a:ln w="9525">
              <a:noFill/>
            </a:ln>
          </p:spPr>
        </p:pic>
      </p:grpSp>
    </p:spTree>
    <p:extLst>
      <p:ext uri="{BB962C8B-B14F-4D97-AF65-F5344CB8AC3E}">
        <p14:creationId xmlns:p14="http://schemas.microsoft.com/office/powerpoint/2010/main" val="8651326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dirty="0"/>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后台开发</a:t>
                      </a:r>
                    </a:p>
                  </a:txBody>
                  <a:tcPr anchor="ctr"/>
                </a:tc>
                <a:tc>
                  <a:txBody>
                    <a:bodyPr/>
                    <a:lstStyle/>
                    <a:p>
                      <a:pPr algn="ctr">
                        <a:buNone/>
                      </a:pPr>
                      <a:r>
                        <a:rPr lang="zh-CN" altLang="en-US"/>
                        <a:t>python、django</a:t>
                      </a:r>
                    </a:p>
                  </a:txBody>
                  <a:tcPr anchor="ctr"/>
                </a:tc>
                <a:tc>
                  <a:txBody>
                    <a:bodyPr/>
                    <a:lstStyle/>
                    <a:p>
                      <a:pPr>
                        <a:buNone/>
                      </a:pPr>
                      <a:r>
                        <a:rPr lang="zh-CN" altLang="en-US"/>
                        <a:t>python简单易学、运行速度快且开源库非常之多，可移植性、可扩展性也非常的良好，小组中存在已经学过或熟悉python的成员，若使用python开发则较容易上手；</a:t>
                      </a:r>
                    </a:p>
                    <a:p>
                      <a:pPr>
                        <a:buNone/>
                      </a:pPr>
                      <a:r>
                        <a:rPr lang="zh-CN" altLang="en-US"/>
                        <a:t>django为python的Web框架，主要目的是简单、快速的开发数据库驱动的网站，有许多功能强大的第三方插件，它拥有很强的扩展性</a:t>
                      </a:r>
                    </a:p>
                  </a:txBody>
                  <a:tcPr/>
                </a:tc>
                <a:tc>
                  <a:txBody>
                    <a:bodyPr/>
                    <a:lstStyle/>
                    <a:p>
                      <a:pPr>
                        <a:buNone/>
                      </a:pPr>
                      <a:r>
                        <a:rPr lang="zh-CN" altLang="en-US"/>
                        <a:t>python的一些库的安装非常的繁琐，且python和开源库在各个版本都有很多的兼容性问题，库的频繁更新也可能导致项目在开发过程中遇到麻烦；</a:t>
                      </a:r>
                    </a:p>
                    <a:p>
                      <a:pPr>
                        <a:buNone/>
                      </a:pPr>
                      <a:r>
                        <a:rPr lang="zh-CN" altLang="en-US"/>
                        <a:t>django虽然有很多第三方库，但很难使用，可参考的相关资料也较少，上手有一定的难度。</a:t>
                      </a:r>
                    </a:p>
                  </a:txBody>
                  <a:tcPr/>
                </a:tc>
              </a:tr>
              <a:tr h="1795145">
                <a:tc vMerge="1">
                  <a:txBody>
                    <a:bodyPr/>
                    <a:lstStyle/>
                    <a:p>
                      <a:endParaRPr lang="zh-CN"/>
                    </a:p>
                  </a:txBody>
                  <a:tcPr/>
                </a:tc>
                <a:tc>
                  <a:txBody>
                    <a:bodyPr/>
                    <a:lstStyle/>
                    <a:p>
                      <a:pPr algn="ctr">
                        <a:buNone/>
                      </a:pPr>
                      <a:r>
                        <a:rPr lang="zh-CN" altLang="en-US"/>
                        <a:t>PHP</a:t>
                      </a:r>
                    </a:p>
                  </a:txBody>
                  <a:tcPr anchor="ctr"/>
                </a:tc>
                <a:tc>
                  <a:txBody>
                    <a:bodyPr/>
                    <a:lstStyle/>
                    <a:p>
                      <a:pPr>
                        <a:buNone/>
                      </a:pPr>
                      <a:r>
                        <a:rPr lang="zh-CN" altLang="en-US"/>
                        <a:t>PHP免费快捷、跨平台性强，效率高，图像处理能力强，可以和HTML5嵌套使用；</a:t>
                      </a:r>
                    </a:p>
                  </a:txBody>
                  <a:tcPr/>
                </a:tc>
                <a:tc>
                  <a:txBody>
                    <a:bodyPr/>
                    <a:lstStyle/>
                    <a:p>
                      <a:pPr>
                        <a:buNone/>
                      </a:pPr>
                      <a:r>
                        <a:rPr lang="zh-CN" altLang="en-US" dirty="0"/>
                        <a:t>PHP函数命名不规范，对多线程支持不友好，可能会产生一定的问题，影响开发进度，并且后期维护较困难，会影响到用户的使用体验。</a:t>
                      </a:r>
                    </a:p>
                  </a:txBody>
                  <a:tcPr/>
                </a:tc>
              </a:tr>
            </a:tbl>
          </a:graphicData>
        </a:graphic>
      </p:graphicFrame>
    </p:spTree>
    <p:extLst>
      <p:ext uri="{BB962C8B-B14F-4D97-AF65-F5344CB8AC3E}">
        <p14:creationId xmlns:p14="http://schemas.microsoft.com/office/powerpoint/2010/main" val="2079538154"/>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数据库</a:t>
                      </a:r>
                    </a:p>
                  </a:txBody>
                  <a:tcPr anchor="ctr"/>
                </a:tc>
                <a:tc>
                  <a:txBody>
                    <a:bodyPr/>
                    <a:lstStyle/>
                    <a:p>
                      <a:pPr algn="ctr">
                        <a:buNone/>
                      </a:pPr>
                      <a:r>
                        <a:rPr lang="zh-CN" altLang="en-US"/>
                        <a:t>MYSQL</a:t>
                      </a:r>
                    </a:p>
                  </a:txBody>
                  <a:tcPr anchor="ctr"/>
                </a:tc>
                <a:tc>
                  <a:txBody>
                    <a:bodyPr/>
                    <a:lstStyle/>
                    <a:p>
                      <a:pPr>
                        <a:buNone/>
                      </a:pPr>
                      <a:r>
                        <a:rPr lang="zh-CN" altLang="en-US"/>
                        <a:t>体积小、速度快、总体成本低；支持多种操作系统；是开源数据库，提供的接口支持多种语言连接操作；作为上学期数据库课程所主要用的软件，我们对它有一定的认知和熟练度</a:t>
                      </a:r>
                    </a:p>
                  </a:txBody>
                  <a:tcPr/>
                </a:tc>
                <a:tc>
                  <a:txBody>
                    <a:bodyPr/>
                    <a:lstStyle/>
                    <a:p>
                      <a:pPr>
                        <a:buNone/>
                      </a:pPr>
                      <a:r>
                        <a:rPr lang="zh-CN" altLang="en-US"/>
                        <a:t>功能方面相对于</a:t>
                      </a:r>
                      <a:r>
                        <a:rPr lang="zh-CN" altLang="en-US" sz="1800">
                          <a:sym typeface="+mn-ea"/>
                        </a:rPr>
                        <a:t>SQL Server</a:t>
                      </a:r>
                      <a:r>
                        <a:rPr lang="zh-CN" altLang="en-US"/>
                        <a:t>较少；针对于高级配置等，没有</a:t>
                      </a:r>
                      <a:r>
                        <a:rPr lang="zh-CN" altLang="en-US" sz="1800">
                          <a:sym typeface="+mn-ea"/>
                        </a:rPr>
                        <a:t>SQL Server</a:t>
                      </a:r>
                      <a:r>
                        <a:rPr lang="zh-CN" altLang="en-US"/>
                        <a:t>界面化操作简便；涉及开源，因此不会提供保障</a:t>
                      </a:r>
                    </a:p>
                  </a:txBody>
                  <a:tcPr/>
                </a:tc>
              </a:tr>
              <a:tr h="1795145">
                <a:tc vMerge="1">
                  <a:txBody>
                    <a:bodyPr/>
                    <a:lstStyle/>
                    <a:p>
                      <a:endParaRPr lang="zh-CN"/>
                    </a:p>
                  </a:txBody>
                  <a:tcPr/>
                </a:tc>
                <a:tc>
                  <a:txBody>
                    <a:bodyPr/>
                    <a:lstStyle/>
                    <a:p>
                      <a:pPr algn="ctr">
                        <a:buNone/>
                      </a:pPr>
                      <a:r>
                        <a:rPr lang="zh-CN" altLang="en-US" sz="1800">
                          <a:sym typeface="+mn-ea"/>
                        </a:rPr>
                        <a:t>SQL Server</a:t>
                      </a:r>
                      <a:endParaRPr lang="en-US" altLang="zh-CN"/>
                    </a:p>
                  </a:txBody>
                  <a:tcPr anchor="ctr"/>
                </a:tc>
                <a:tc>
                  <a:txBody>
                    <a:bodyPr/>
                    <a:lstStyle/>
                    <a:p>
                      <a:pPr>
                        <a:buNone/>
                      </a:pPr>
                      <a:r>
                        <a:rPr lang="zh-CN" altLang="en-US"/>
                        <a:t>稳定性较好，适用于企业级海量数据存储查询</a:t>
                      </a:r>
                    </a:p>
                  </a:txBody>
                  <a:tcPr/>
                </a:tc>
                <a:tc>
                  <a:txBody>
                    <a:bodyPr/>
                    <a:lstStyle/>
                    <a:p>
                      <a:pPr>
                        <a:buNone/>
                      </a:pPr>
                      <a:r>
                        <a:rPr lang="zh-CN" altLang="en-US"/>
                        <a:t>SQL Server的简单查询速度不如MySQL；</a:t>
                      </a:r>
                      <a:r>
                        <a:rPr lang="zh-CN" altLang="en-US" sz="1800">
                          <a:sym typeface="+mn-ea"/>
                        </a:rPr>
                        <a:t>收费且</a:t>
                      </a:r>
                      <a:r>
                        <a:rPr lang="zh-CN" altLang="en-US"/>
                        <a:t>正版价格非常高</a:t>
                      </a:r>
                    </a:p>
                  </a:txBody>
                  <a:tcPr/>
                </a:tc>
              </a:tr>
            </a:tbl>
          </a:graphicData>
        </a:graphic>
      </p:graphicFrame>
    </p:spTree>
    <p:extLst>
      <p:ext uri="{BB962C8B-B14F-4D97-AF65-F5344CB8AC3E}">
        <p14:creationId xmlns:p14="http://schemas.microsoft.com/office/powerpoint/2010/main" val="29309504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服务器</a:t>
                      </a:r>
                    </a:p>
                  </a:txBody>
                  <a:tcPr anchor="ctr"/>
                </a:tc>
                <a:tc>
                  <a:txBody>
                    <a:bodyPr/>
                    <a:lstStyle/>
                    <a:p>
                      <a:pPr algn="ctr">
                        <a:buNone/>
                      </a:pPr>
                      <a:r>
                        <a:rPr lang="zh-CN" altLang="en-US"/>
                        <a:t>阿里云</a:t>
                      </a:r>
                    </a:p>
                  </a:txBody>
                  <a:tcPr anchor="ctr"/>
                </a:tc>
                <a:tc>
                  <a:txBody>
                    <a:bodyPr/>
                    <a:lstStyle/>
                    <a:p>
                      <a:pPr>
                        <a:buNone/>
                      </a:pPr>
                      <a:r>
                        <a:rPr lang="zh-CN" altLang="en-US" dirty="0"/>
                        <a:t>国内主流的云服务器，中文；自带连接服务器功能，不用再下载第三方工具辅助连接，操作起来相对简单，方便开发；有专门面向学生的服务器，相对来说性价比很高；有小组成员购买和使用过阿里云服务器，能够对其他成员给予一定的帮助</a:t>
                      </a:r>
                    </a:p>
                    <a:p>
                      <a:pPr>
                        <a:buNone/>
                      </a:pPr>
                      <a:endParaRPr lang="zh-CN" altLang="en-US" dirty="0"/>
                    </a:p>
                  </a:txBody>
                  <a:tcPr/>
                </a:tc>
                <a:tc>
                  <a:txBody>
                    <a:bodyPr/>
                    <a:lstStyle/>
                    <a:p>
                      <a:pPr>
                        <a:buNone/>
                      </a:pPr>
                      <a:r>
                        <a:rPr lang="zh-CN" altLang="en-US"/>
                        <a:t>第三方支持少；自带的连接密码可被存于浏览器中，容易泄漏；</a:t>
                      </a:r>
                    </a:p>
                  </a:txBody>
                  <a:tcPr/>
                </a:tc>
              </a:tr>
              <a:tr h="1795145">
                <a:tc vMerge="1">
                  <a:txBody>
                    <a:bodyPr/>
                    <a:lstStyle/>
                    <a:p>
                      <a:endParaRPr lang="zh-CN"/>
                    </a:p>
                  </a:txBody>
                  <a:tcPr/>
                </a:tc>
                <a:tc>
                  <a:txBody>
                    <a:bodyPr/>
                    <a:lstStyle/>
                    <a:p>
                      <a:pPr algn="ctr">
                        <a:buNone/>
                      </a:pPr>
                      <a:r>
                        <a:rPr lang="en-US" altLang="zh-CN"/>
                        <a:t>亚马逊AWS</a:t>
                      </a:r>
                    </a:p>
                  </a:txBody>
                  <a:tcPr anchor="ctr"/>
                </a:tc>
                <a:tc>
                  <a:txBody>
                    <a:bodyPr/>
                    <a:lstStyle/>
                    <a:p>
                      <a:pPr>
                        <a:buNone/>
                      </a:pPr>
                      <a:r>
                        <a:rPr lang="zh-CN" altLang="en-US"/>
                        <a:t>开放存储这些服务的性能比阿里云好，在全世界各地使用访问都很快；技术成熟</a:t>
                      </a:r>
                    </a:p>
                  </a:txBody>
                  <a:tcPr/>
                </a:tc>
                <a:tc>
                  <a:txBody>
                    <a:bodyPr/>
                    <a:lstStyle/>
                    <a:p>
                      <a:pPr>
                        <a:buNone/>
                      </a:pPr>
                      <a:r>
                        <a:rPr lang="zh-CN" altLang="en-US" dirty="0"/>
                        <a:t>入门门槛太高，操作难度大，价格高；</a:t>
                      </a:r>
                      <a:r>
                        <a:rPr lang="zh-CN" altLang="en-US" sz="1800" dirty="0">
                          <a:sym typeface="+mn-ea"/>
                        </a:rPr>
                        <a:t>须使用第三方工具连接服务器</a:t>
                      </a:r>
                      <a:endParaRPr lang="zh-CN" altLang="en-US" dirty="0"/>
                    </a:p>
                  </a:txBody>
                  <a:tcPr/>
                </a:tc>
              </a:tr>
            </a:tbl>
          </a:graphicData>
        </a:graphic>
      </p:graphicFrame>
    </p:spTree>
    <p:extLst>
      <p:ext uri="{BB962C8B-B14F-4D97-AF65-F5344CB8AC3E}">
        <p14:creationId xmlns:p14="http://schemas.microsoft.com/office/powerpoint/2010/main" val="186838513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960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最终选择的方案</a:t>
            </a:r>
          </a:p>
        </p:txBody>
      </p:sp>
      <p:sp>
        <p:nvSpPr>
          <p:cNvPr id="5" name="文本框 4"/>
          <p:cNvSpPr txBox="1"/>
          <p:nvPr/>
        </p:nvSpPr>
        <p:spPr>
          <a:xfrm>
            <a:off x="1106170" y="1885950"/>
            <a:ext cx="4227195" cy="2168525"/>
          </a:xfrm>
          <a:prstGeom prst="rect">
            <a:avLst/>
          </a:prstGeom>
          <a:noFill/>
        </p:spPr>
        <p:txBody>
          <a:bodyPr wrap="square" rtlCol="0" anchor="t">
            <a:spAutoFit/>
          </a:bodyPr>
          <a:lstStyle/>
          <a:p>
            <a:pPr algn="just">
              <a:lnSpc>
                <a:spcPct val="150000"/>
              </a:lnSpc>
              <a:spcAft>
                <a:spcPts val="0"/>
              </a:spcAft>
            </a:pPr>
            <a:r>
              <a:rPr lang="zh-CN" altLang="zh-CN" kern="100" dirty="0">
                <a:latin typeface="微软雅黑" panose="020B0503020204020204" charset="-122"/>
                <a:ea typeface="微软雅黑" panose="020B0503020204020204" charset="-122"/>
                <a:cs typeface="微软雅黑" panose="020B0503020204020204" charset="-122"/>
                <a:sym typeface="+mn-ea"/>
              </a:rPr>
              <a:t>后台开发：</a:t>
            </a:r>
            <a:r>
              <a:rPr lang="en-US" altLang="zh-CN" kern="100" dirty="0">
                <a:latin typeface="微软雅黑" panose="020B0503020204020204" charset="-122"/>
                <a:ea typeface="微软雅黑" panose="020B0503020204020204" charset="-122"/>
                <a:cs typeface="微软雅黑" panose="020B0503020204020204" charset="-122"/>
                <a:sym typeface="+mn-ea"/>
              </a:rPr>
              <a:t>python</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err="1">
                <a:latin typeface="微软雅黑" panose="020B0503020204020204" charset="-122"/>
                <a:ea typeface="微软雅黑" panose="020B0503020204020204" charset="-122"/>
                <a:cs typeface="微软雅黑" panose="020B0503020204020204" charset="-122"/>
                <a:sym typeface="+mn-ea"/>
              </a:rPr>
              <a:t>django</a:t>
            </a:r>
            <a:r>
              <a:rPr lang="en-US" altLang="zh-CN" kern="100" dirty="0">
                <a:latin typeface="微软雅黑" panose="020B0503020204020204" charset="-122"/>
                <a:ea typeface="微软雅黑" panose="020B0503020204020204" charset="-122"/>
                <a:cs typeface="微软雅黑" panose="020B0503020204020204" charset="-122"/>
                <a:sym typeface="+mn-ea"/>
              </a:rPr>
              <a:t> </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前端</a:t>
            </a:r>
            <a:r>
              <a:rPr lang="zh-CN" altLang="zh-CN" kern="100" dirty="0">
                <a:latin typeface="微软雅黑" panose="020B0503020204020204" charset="-122"/>
                <a:ea typeface="微软雅黑" panose="020B0503020204020204" charset="-122"/>
                <a:cs typeface="微软雅黑" panose="020B0503020204020204" charset="-122"/>
                <a:sym typeface="+mn-ea"/>
              </a:rPr>
              <a:t>开发：</a:t>
            </a:r>
            <a:r>
              <a:rPr lang="en-US" altLang="zh-CN" kern="100" dirty="0">
                <a:latin typeface="微软雅黑" panose="020B0503020204020204" charset="-122"/>
                <a:ea typeface="微软雅黑" panose="020B0503020204020204" charset="-122"/>
                <a:cs typeface="微软雅黑" panose="020B0503020204020204" charset="-122"/>
                <a:sym typeface="+mn-ea"/>
              </a:rPr>
              <a:t>HTML5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CSS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smtClean="0">
                <a:latin typeface="微软雅黑" panose="020B0503020204020204" charset="-122"/>
                <a:ea typeface="微软雅黑" panose="020B0503020204020204" charset="-122"/>
                <a:cs typeface="微软雅黑" panose="020B0503020204020204" charset="-122"/>
                <a:sym typeface="+mn-ea"/>
              </a:rPr>
              <a:t>JavaScript</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数据库</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MYSQL</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r>
              <a:rPr lang="zh-CN" altLang="zh-CN" kern="100" dirty="0">
                <a:latin typeface="微软雅黑" panose="020B0503020204020204" charset="-122"/>
                <a:ea typeface="微软雅黑" panose="020B0503020204020204" charset="-122"/>
                <a:cs typeface="微软雅黑" panose="020B0503020204020204" charset="-122"/>
                <a:sym typeface="+mn-ea"/>
              </a:rPr>
              <a:t>：阿里云</a:t>
            </a: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开发平台：</a:t>
            </a:r>
            <a:r>
              <a:rPr lang="en-US" altLang="zh-CN" kern="100" dirty="0" smtClean="0">
                <a:latin typeface="微软雅黑" panose="020B0503020204020204" charset="-122"/>
                <a:ea typeface="微软雅黑" panose="020B0503020204020204" charset="-122"/>
                <a:cs typeface="微软雅黑" panose="020B0503020204020204" charset="-122"/>
              </a:rPr>
              <a:t>web</a:t>
            </a:r>
            <a:r>
              <a:rPr lang="zh-CN" altLang="en-US" kern="100" dirty="0" smtClean="0">
                <a:latin typeface="微软雅黑" panose="020B0503020204020204" charset="-122"/>
                <a:ea typeface="微软雅黑" panose="020B0503020204020204" charset="-122"/>
                <a:cs typeface="微软雅黑" panose="020B0503020204020204" charset="-122"/>
              </a:rPr>
              <a:t>端</a:t>
            </a:r>
            <a:r>
              <a:rPr lang="zh-CN" altLang="zh-CN"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IOS</a:t>
            </a:r>
            <a:r>
              <a:rPr lang="zh-CN" altLang="en-US" kern="100" dirty="0" smtClean="0">
                <a:latin typeface="微软雅黑" panose="020B0503020204020204" charset="-122"/>
                <a:ea typeface="微软雅黑" panose="020B0503020204020204" charset="-122"/>
                <a:cs typeface="微软雅黑" panose="020B0503020204020204" charset="-122"/>
              </a:rPr>
              <a:t>端，安卓端</a:t>
            </a:r>
          </a:p>
        </p:txBody>
      </p:sp>
      <p:sp>
        <p:nvSpPr>
          <p:cNvPr id="8" name="文本框 7"/>
          <p:cNvSpPr txBox="1"/>
          <p:nvPr/>
        </p:nvSpPr>
        <p:spPr>
          <a:xfrm>
            <a:off x="5652770" y="1347470"/>
            <a:ext cx="6162675" cy="4247317"/>
          </a:xfrm>
          <a:prstGeom prst="rect">
            <a:avLst/>
          </a:prstGeom>
          <a:noFill/>
        </p:spPr>
        <p:txBody>
          <a:bodyPr wrap="square" rtlCol="0" anchor="t">
            <a:spAutoFit/>
          </a:bodyPr>
          <a:lstStyle/>
          <a:p>
            <a:pPr algn="just">
              <a:lnSpc>
                <a:spcPct val="150000"/>
              </a:lnSpc>
              <a:spcAft>
                <a:spcPts val="0"/>
              </a:spcAft>
            </a:pPr>
            <a:r>
              <a:rPr altLang="zh-CN" b="1" kern="100" dirty="0">
                <a:latin typeface="微软雅黑" panose="020B0503020204020204" charset="-122"/>
                <a:ea typeface="微软雅黑" panose="020B0503020204020204" charset="-122"/>
                <a:cs typeface="微软雅黑" panose="020B0503020204020204" charset="-122"/>
                <a:sym typeface="+mn-ea"/>
              </a:rPr>
              <a:t>原因：</a:t>
            </a:r>
          </a:p>
          <a:p>
            <a:pPr algn="just">
              <a:lnSpc>
                <a:spcPct val="150000"/>
              </a:lnSpc>
              <a:spcAft>
                <a:spcPts val="0"/>
              </a:spcAft>
            </a:pP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1. 虽然python在库方面</a:t>
            </a:r>
            <a:r>
              <a:rPr lang="zh-CN" kern="100" dirty="0">
                <a:latin typeface="微软雅黑" panose="020B0503020204020204" charset="-122"/>
                <a:ea typeface="微软雅黑" panose="020B0503020204020204" charset="-122"/>
                <a:cs typeface="微软雅黑" panose="020B0503020204020204" charset="-122"/>
                <a:sym typeface="+mn-ea"/>
              </a:rPr>
              <a:t>存在</a:t>
            </a:r>
            <a:r>
              <a:rPr altLang="zh-CN" kern="100" dirty="0">
                <a:latin typeface="微软雅黑" panose="020B0503020204020204" charset="-122"/>
                <a:ea typeface="微软雅黑" panose="020B0503020204020204" charset="-122"/>
                <a:cs typeface="微软雅黑" panose="020B0503020204020204" charset="-122"/>
                <a:sym typeface="+mn-ea"/>
              </a:rPr>
              <a:t>一定的</a:t>
            </a:r>
            <a:r>
              <a:rPr lang="zh-CN" kern="100" dirty="0">
                <a:latin typeface="微软雅黑" panose="020B0503020204020204" charset="-122"/>
                <a:ea typeface="微软雅黑" panose="020B0503020204020204" charset="-122"/>
                <a:cs typeface="微软雅黑" panose="020B0503020204020204" charset="-122"/>
                <a:sym typeface="+mn-ea"/>
              </a:rPr>
              <a:t>问题</a:t>
            </a:r>
            <a:r>
              <a:rPr altLang="zh-CN" kern="100" dirty="0">
                <a:latin typeface="微软雅黑" panose="020B0503020204020204" charset="-122"/>
                <a:ea typeface="微软雅黑" panose="020B0503020204020204" charset="-122"/>
                <a:cs typeface="微软雅黑" panose="020B0503020204020204" charset="-122"/>
                <a:sym typeface="+mn-ea"/>
              </a:rPr>
              <a:t>，可能会造成项目开发的延迟，但总的来说python是个很强大的语言，目前也是非常流行的语言之一，它的发展空间非常大</a:t>
            </a:r>
            <a:r>
              <a:rPr lang="zh-CN" kern="100" dirty="0">
                <a:latin typeface="微软雅黑" panose="020B0503020204020204" charset="-122"/>
                <a:ea typeface="微软雅黑" panose="020B0503020204020204" charset="-122"/>
                <a:cs typeface="微软雅黑" panose="020B0503020204020204" charset="-122"/>
                <a:sym typeface="+mn-ea"/>
              </a:rPr>
              <a:t>；</a:t>
            </a:r>
            <a:r>
              <a:rPr altLang="zh-CN" kern="100" dirty="0">
                <a:latin typeface="微软雅黑" panose="020B0503020204020204" charset="-122"/>
                <a:ea typeface="微软雅黑" panose="020B0503020204020204" charset="-122"/>
                <a:cs typeface="微软雅黑" panose="020B0503020204020204" charset="-122"/>
                <a:sym typeface="+mn-ea"/>
              </a:rPr>
              <a:t>项目系统的开发可能会涉及很多多线程的支持，这对于PHP来说并不友好。</a:t>
            </a: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2. </a:t>
            </a:r>
            <a:r>
              <a:rPr lang="en-US" altLang="zh-CN" kern="100" dirty="0">
                <a:latin typeface="微软雅黑" panose="020B0503020204020204" charset="-122"/>
                <a:ea typeface="微软雅黑" panose="020B0503020204020204" charset="-122"/>
                <a:cs typeface="微软雅黑" panose="020B0503020204020204" charset="-122"/>
                <a:sym typeface="+mn-ea"/>
              </a:rPr>
              <a:t>MYSQL</a:t>
            </a:r>
            <a:r>
              <a:rPr lang="zh-CN" altLang="en-US" kern="100" dirty="0">
                <a:latin typeface="微软雅黑" panose="020B0503020204020204" charset="-122"/>
                <a:ea typeface="微软雅黑" panose="020B0503020204020204" charset="-122"/>
                <a:cs typeface="微软雅黑" panose="020B0503020204020204" charset="-122"/>
                <a:sym typeface="+mn-ea"/>
              </a:rPr>
              <a:t>免费，</a:t>
            </a:r>
            <a:r>
              <a:rPr lang="en-US" altLang="zh-CN" kern="100" dirty="0">
                <a:latin typeface="微软雅黑" panose="020B0503020204020204" charset="-122"/>
                <a:ea typeface="微软雅黑" panose="020B0503020204020204" charset="-122"/>
                <a:cs typeface="微软雅黑" panose="020B0503020204020204" charset="-122"/>
                <a:sym typeface="+mn-ea"/>
              </a:rPr>
              <a:t>SQL Server</a:t>
            </a:r>
            <a:r>
              <a:rPr lang="zh-CN" altLang="en-US" kern="100" dirty="0">
                <a:latin typeface="微软雅黑" panose="020B0503020204020204" charset="-122"/>
                <a:ea typeface="微软雅黑" panose="020B0503020204020204" charset="-122"/>
                <a:cs typeface="微软雅黑" panose="020B0503020204020204" charset="-122"/>
                <a:sym typeface="+mn-ea"/>
              </a:rPr>
              <a:t>的价格无法承受</a:t>
            </a:r>
            <a:r>
              <a:rPr altLang="zh-CN" kern="100" dirty="0">
                <a:latin typeface="微软雅黑" panose="020B0503020204020204" charset="-122"/>
                <a:ea typeface="微软雅黑" panose="020B0503020204020204" charset="-122"/>
                <a:cs typeface="微软雅黑" panose="020B0503020204020204" charset="-122"/>
                <a:sym typeface="+mn-ea"/>
              </a:rPr>
              <a:t>。</a:t>
            </a:r>
          </a:p>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3. </a:t>
            </a:r>
            <a:r>
              <a:rPr lang="zh-CN" altLang="en-US" kern="100" dirty="0">
                <a:latin typeface="微软雅黑" panose="020B0503020204020204" charset="-122"/>
                <a:ea typeface="微软雅黑" panose="020B0503020204020204" charset="-122"/>
                <a:cs typeface="微软雅黑" panose="020B0503020204020204" charset="-122"/>
                <a:sym typeface="+mn-ea"/>
              </a:rPr>
              <a:t>阿里云服务器操作</a:t>
            </a:r>
            <a:r>
              <a:rPr lang="zh-CN" altLang="en-US" kern="100" dirty="0" smtClean="0">
                <a:latin typeface="微软雅黑" panose="020B0503020204020204" charset="-122"/>
                <a:ea typeface="微软雅黑" panose="020B0503020204020204" charset="-122"/>
                <a:cs typeface="微软雅黑" panose="020B0503020204020204" charset="-122"/>
                <a:sym typeface="+mn-ea"/>
              </a:rPr>
              <a:t>简单，</a:t>
            </a:r>
            <a:r>
              <a:rPr lang="zh-CN" altLang="en-US" kern="100" dirty="0">
                <a:latin typeface="微软雅黑" panose="020B0503020204020204" charset="-122"/>
                <a:ea typeface="微软雅黑" panose="020B0503020204020204" charset="-122"/>
                <a:cs typeface="微软雅黑" panose="020B0503020204020204" charset="-122"/>
                <a:sym typeface="+mn-ea"/>
              </a:rPr>
              <a:t>适合小组实际情况。</a:t>
            </a: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kern="100" dirty="0">
                <a:latin typeface="微软雅黑" panose="020B0503020204020204" charset="-122"/>
                <a:ea typeface="微软雅黑" panose="020B0503020204020204" charset="-122"/>
                <a:cs typeface="微软雅黑" panose="020B0503020204020204" charset="-122"/>
                <a:sym typeface="+mn-ea"/>
              </a:rPr>
              <a:t>4</a:t>
            </a:r>
            <a:r>
              <a:rPr lang="en-US" kern="100" dirty="0" smtClean="0">
                <a:latin typeface="微软雅黑" panose="020B0503020204020204" charset="-122"/>
                <a:ea typeface="微软雅黑" panose="020B0503020204020204" charset="-122"/>
                <a:cs typeface="微软雅黑" panose="020B0503020204020204" charset="-122"/>
                <a:sym typeface="+mn-ea"/>
              </a:rPr>
              <a:t>.</a:t>
            </a:r>
            <a:r>
              <a:rPr lang="zh-CN" altLang="en-US" kern="100" dirty="0">
                <a:latin typeface="微软雅黑" panose="020B0503020204020204" charset="-122"/>
                <a:ea typeface="微软雅黑" panose="020B0503020204020204" charset="-122"/>
                <a:cs typeface="微软雅黑" panose="020B0503020204020204" charset="-122"/>
              </a:rPr>
              <a:t>客户要求产品覆盖全</a:t>
            </a:r>
            <a:r>
              <a:rPr lang="zh-CN" altLang="en-US" kern="100" dirty="0" smtClean="0">
                <a:latin typeface="微软雅黑" panose="020B0503020204020204" charset="-122"/>
                <a:ea typeface="微软雅黑" panose="020B0503020204020204" charset="-122"/>
                <a:cs typeface="微软雅黑" panose="020B0503020204020204" charset="-122"/>
              </a:rPr>
              <a:t>平台</a:t>
            </a:r>
            <a:r>
              <a:rPr lang="zh-CN" altLang="en-US" kern="100" dirty="0" smtClean="0">
                <a:latin typeface="微软雅黑" panose="020B0503020204020204" charset="-122"/>
                <a:ea typeface="微软雅黑" panose="020B0503020204020204" charset="-122"/>
                <a:cs typeface="微软雅黑" panose="020B0503020204020204" charset="-122"/>
                <a:sym typeface="+mn-ea"/>
              </a:rPr>
              <a:t>。</a:t>
            </a:r>
            <a:endParaRPr lang="zh-CN" altLang="en-US"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44299347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3" name="矩形 18"/>
          <p:cNvSpPr>
            <a:spLocks noChangeArrowheads="1"/>
          </p:cNvSpPr>
          <p:nvPr/>
        </p:nvSpPr>
        <p:spPr bwMode="auto">
          <a:xfrm>
            <a:off x="1934051" y="2126143"/>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1929820" y="2172181"/>
            <a:ext cx="2484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项目概述</a:t>
            </a:r>
          </a:p>
        </p:txBody>
      </p:sp>
      <p:sp>
        <p:nvSpPr>
          <p:cNvPr id="17" name="矩形 16"/>
          <p:cNvSpPr/>
          <p:nvPr/>
        </p:nvSpPr>
        <p:spPr>
          <a:xfrm>
            <a:off x="419576" y="2126143"/>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419300" y="2162656"/>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107" name="矩形 25"/>
          <p:cNvSpPr>
            <a:spLocks noChangeArrowheads="1"/>
          </p:cNvSpPr>
          <p:nvPr/>
        </p:nvSpPr>
        <p:spPr bwMode="auto">
          <a:xfrm>
            <a:off x="1929820" y="2723644"/>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1955271" y="2770424"/>
            <a:ext cx="246629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416933" y="2723644"/>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1" name="矩形 32"/>
          <p:cNvSpPr>
            <a:spLocks noChangeArrowheads="1"/>
          </p:cNvSpPr>
          <p:nvPr/>
        </p:nvSpPr>
        <p:spPr bwMode="auto">
          <a:xfrm>
            <a:off x="1929820" y="3342873"/>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12" name="Rectangle 6"/>
          <p:cNvSpPr>
            <a:spLocks noChangeArrowheads="1"/>
          </p:cNvSpPr>
          <p:nvPr/>
        </p:nvSpPr>
        <p:spPr bwMode="black">
          <a:xfrm>
            <a:off x="1938675" y="3388911"/>
            <a:ext cx="247294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416933" y="3342873"/>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115" name="组合 34"/>
          <p:cNvGrpSpPr/>
          <p:nvPr/>
        </p:nvGrpSpPr>
        <p:grpSpPr bwMode="auto">
          <a:xfrm>
            <a:off x="462670" y="530189"/>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900267"/>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8970146" y="6081769"/>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590650" y="1712584"/>
            <a:ext cx="989287" cy="1113444"/>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977823"/>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9234936" y="4017956"/>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矩形 11">
            <a:extLst>
              <a:ext uri="{FF2B5EF4-FFF2-40B4-BE49-F238E27FC236}">
                <a16:creationId xmlns:a16="http://schemas.microsoft.com/office/drawing/2014/main" xmlns="" id="{9E245407-B690-4698-8980-51134A0F6FCF}"/>
              </a:ext>
            </a:extLst>
          </p:cNvPr>
          <p:cNvSpPr>
            <a:spLocks noChangeArrowheads="1"/>
          </p:cNvSpPr>
          <p:nvPr/>
        </p:nvSpPr>
        <p:spPr bwMode="auto">
          <a:xfrm>
            <a:off x="1939065" y="399879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Rectangle 6">
            <a:extLst>
              <a:ext uri="{FF2B5EF4-FFF2-40B4-BE49-F238E27FC236}">
                <a16:creationId xmlns:a16="http://schemas.microsoft.com/office/drawing/2014/main" xmlns="" id="{8B8336A7-A2F1-4E5B-879B-76FEFF573A59}"/>
              </a:ext>
            </a:extLst>
          </p:cNvPr>
          <p:cNvSpPr>
            <a:spLocks noChangeArrowheads="1"/>
          </p:cNvSpPr>
          <p:nvPr/>
        </p:nvSpPr>
        <p:spPr bwMode="black">
          <a:xfrm>
            <a:off x="1937478" y="4045200"/>
            <a:ext cx="247628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时间管理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1" name="矩形 70">
            <a:extLst>
              <a:ext uri="{FF2B5EF4-FFF2-40B4-BE49-F238E27FC236}">
                <a16:creationId xmlns:a16="http://schemas.microsoft.com/office/drawing/2014/main" xmlns="" id="{A0C8B9CC-E8E0-45F9-A0E7-32274C38EA79}"/>
              </a:ext>
            </a:extLst>
          </p:cNvPr>
          <p:cNvSpPr/>
          <p:nvPr/>
        </p:nvSpPr>
        <p:spPr>
          <a:xfrm>
            <a:off x="424590" y="399879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矩形 18">
            <a:extLst>
              <a:ext uri="{FF2B5EF4-FFF2-40B4-BE49-F238E27FC236}">
                <a16:creationId xmlns:a16="http://schemas.microsoft.com/office/drawing/2014/main" xmlns="" id="{D2BC4883-4FBC-4798-88B1-4120295B492F}"/>
              </a:ext>
            </a:extLst>
          </p:cNvPr>
          <p:cNvSpPr>
            <a:spLocks noChangeArrowheads="1"/>
          </p:cNvSpPr>
          <p:nvPr/>
        </p:nvSpPr>
        <p:spPr bwMode="auto">
          <a:xfrm>
            <a:off x="1944636" y="468433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Rectangle 6">
            <a:extLst>
              <a:ext uri="{FF2B5EF4-FFF2-40B4-BE49-F238E27FC236}">
                <a16:creationId xmlns:a16="http://schemas.microsoft.com/office/drawing/2014/main" xmlns="" id="{DF6CD629-7871-44F7-A6F1-D7C5898C23B9}"/>
              </a:ext>
            </a:extLst>
          </p:cNvPr>
          <p:cNvSpPr>
            <a:spLocks noChangeArrowheads="1"/>
          </p:cNvSpPr>
          <p:nvPr/>
        </p:nvSpPr>
        <p:spPr bwMode="black">
          <a:xfrm>
            <a:off x="1938671" y="4730369"/>
            <a:ext cx="2480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6" name="矩形 75">
            <a:extLst>
              <a:ext uri="{FF2B5EF4-FFF2-40B4-BE49-F238E27FC236}">
                <a16:creationId xmlns:a16="http://schemas.microsoft.com/office/drawing/2014/main" xmlns="" id="{32F9B429-16CC-478B-86B2-A5BCDB810D4F}"/>
              </a:ext>
            </a:extLst>
          </p:cNvPr>
          <p:cNvSpPr/>
          <p:nvPr/>
        </p:nvSpPr>
        <p:spPr>
          <a:xfrm>
            <a:off x="430161" y="468433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文本框 17">
            <a:extLst>
              <a:ext uri="{FF2B5EF4-FFF2-40B4-BE49-F238E27FC236}">
                <a16:creationId xmlns:a16="http://schemas.microsoft.com/office/drawing/2014/main" xmlns="" id="{18DFD022-8164-4A10-A2F0-8FD296039484}"/>
              </a:ext>
            </a:extLst>
          </p:cNvPr>
          <p:cNvSpPr txBox="1">
            <a:spLocks noChangeArrowheads="1"/>
          </p:cNvSpPr>
          <p:nvPr/>
        </p:nvSpPr>
        <p:spPr bwMode="auto">
          <a:xfrm>
            <a:off x="429389" y="4720844"/>
            <a:ext cx="1323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8" name="矩形 25">
            <a:extLst>
              <a:ext uri="{FF2B5EF4-FFF2-40B4-BE49-F238E27FC236}">
                <a16:creationId xmlns:a16="http://schemas.microsoft.com/office/drawing/2014/main" xmlns="" id="{A06657A7-67DD-4882-AF1C-349B3400B718}"/>
              </a:ext>
            </a:extLst>
          </p:cNvPr>
          <p:cNvSpPr>
            <a:spLocks noChangeArrowheads="1"/>
          </p:cNvSpPr>
          <p:nvPr/>
        </p:nvSpPr>
        <p:spPr bwMode="auto">
          <a:xfrm>
            <a:off x="1943048"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a:extLst>
              <a:ext uri="{FF2B5EF4-FFF2-40B4-BE49-F238E27FC236}">
                <a16:creationId xmlns:a16="http://schemas.microsoft.com/office/drawing/2014/main" xmlns="" id="{B3582A74-E3EF-4A66-8026-231B07FF02EA}"/>
              </a:ext>
            </a:extLst>
          </p:cNvPr>
          <p:cNvSpPr>
            <a:spLocks noChangeArrowheads="1"/>
          </p:cNvSpPr>
          <p:nvPr/>
        </p:nvSpPr>
        <p:spPr bwMode="black">
          <a:xfrm>
            <a:off x="1929820" y="5440158"/>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人力资源管理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80" name="矩形 79">
            <a:extLst>
              <a:ext uri="{FF2B5EF4-FFF2-40B4-BE49-F238E27FC236}">
                <a16:creationId xmlns:a16="http://schemas.microsoft.com/office/drawing/2014/main" xmlns="" id="{749B29A1-5A4A-4862-B99F-8CD3FCE6F815}"/>
              </a:ext>
            </a:extLst>
          </p:cNvPr>
          <p:cNvSpPr/>
          <p:nvPr/>
        </p:nvSpPr>
        <p:spPr>
          <a:xfrm>
            <a:off x="429413"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文本框 24">
            <a:extLst>
              <a:ext uri="{FF2B5EF4-FFF2-40B4-BE49-F238E27FC236}">
                <a16:creationId xmlns:a16="http://schemas.microsoft.com/office/drawing/2014/main" xmlns="" id="{A64BA269-8873-43F4-8739-4D314E91C2B7}"/>
              </a:ext>
            </a:extLst>
          </p:cNvPr>
          <p:cNvSpPr txBox="1">
            <a:spLocks noChangeArrowheads="1"/>
          </p:cNvSpPr>
          <p:nvPr/>
        </p:nvSpPr>
        <p:spPr bwMode="auto">
          <a:xfrm>
            <a:off x="416932" y="5440940"/>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2" name="矩形 32">
            <a:extLst>
              <a:ext uri="{FF2B5EF4-FFF2-40B4-BE49-F238E27FC236}">
                <a16:creationId xmlns:a16="http://schemas.microsoft.com/office/drawing/2014/main" xmlns="" id="{5267DD8F-24D5-40C1-8676-75C00687AF6B}"/>
              </a:ext>
            </a:extLst>
          </p:cNvPr>
          <p:cNvSpPr>
            <a:spLocks noChangeArrowheads="1"/>
          </p:cNvSpPr>
          <p:nvPr/>
        </p:nvSpPr>
        <p:spPr bwMode="auto">
          <a:xfrm>
            <a:off x="6144137" y="210145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Rectangle 6">
            <a:extLst>
              <a:ext uri="{FF2B5EF4-FFF2-40B4-BE49-F238E27FC236}">
                <a16:creationId xmlns:a16="http://schemas.microsoft.com/office/drawing/2014/main" xmlns="" id="{BDC629AB-F220-42AE-9DA6-7A0633DA0D28}"/>
              </a:ext>
            </a:extLst>
          </p:cNvPr>
          <p:cNvSpPr>
            <a:spLocks noChangeArrowheads="1"/>
          </p:cNvSpPr>
          <p:nvPr/>
        </p:nvSpPr>
        <p:spPr bwMode="black">
          <a:xfrm>
            <a:off x="6139759" y="2147490"/>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沟通管理计划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4" name="矩形 83">
            <a:extLst>
              <a:ext uri="{FF2B5EF4-FFF2-40B4-BE49-F238E27FC236}">
                <a16:creationId xmlns:a16="http://schemas.microsoft.com/office/drawing/2014/main" xmlns="" id="{17D3F62A-17AB-46B4-A7E8-13D2B07E9554}"/>
              </a:ext>
            </a:extLst>
          </p:cNvPr>
          <p:cNvSpPr/>
          <p:nvPr/>
        </p:nvSpPr>
        <p:spPr>
          <a:xfrm>
            <a:off x="4631250" y="210145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文本框 31">
            <a:extLst>
              <a:ext uri="{FF2B5EF4-FFF2-40B4-BE49-F238E27FC236}">
                <a16:creationId xmlns:a16="http://schemas.microsoft.com/office/drawing/2014/main" xmlns="" id="{E48936D8-7310-4AD6-8EE9-EEB177E97ED8}"/>
              </a:ext>
            </a:extLst>
          </p:cNvPr>
          <p:cNvSpPr txBox="1">
            <a:spLocks noChangeArrowheads="1"/>
          </p:cNvSpPr>
          <p:nvPr/>
        </p:nvSpPr>
        <p:spPr bwMode="auto">
          <a:xfrm>
            <a:off x="4618787" y="2137965"/>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7" name="文本框 17">
            <a:extLst>
              <a:ext uri="{FF2B5EF4-FFF2-40B4-BE49-F238E27FC236}">
                <a16:creationId xmlns:a16="http://schemas.microsoft.com/office/drawing/2014/main" xmlns="" id="{8B682CB1-FE64-4803-8159-EBA88BB8D3A9}"/>
              </a:ext>
            </a:extLst>
          </p:cNvPr>
          <p:cNvSpPr txBox="1">
            <a:spLocks noChangeArrowheads="1"/>
          </p:cNvSpPr>
          <p:nvPr/>
        </p:nvSpPr>
        <p:spPr bwMode="auto">
          <a:xfrm>
            <a:off x="424799" y="2755798"/>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8" name="文本框 17">
            <a:extLst>
              <a:ext uri="{FF2B5EF4-FFF2-40B4-BE49-F238E27FC236}">
                <a16:creationId xmlns:a16="http://schemas.microsoft.com/office/drawing/2014/main" xmlns="" id="{39FFE1CA-86DF-4BB2-8AC2-66EF72D35B44}"/>
              </a:ext>
            </a:extLst>
          </p:cNvPr>
          <p:cNvSpPr txBox="1">
            <a:spLocks noChangeArrowheads="1"/>
          </p:cNvSpPr>
          <p:nvPr/>
        </p:nvSpPr>
        <p:spPr bwMode="auto">
          <a:xfrm>
            <a:off x="382701" y="337941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 03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9" name="文本框 17">
            <a:extLst>
              <a:ext uri="{FF2B5EF4-FFF2-40B4-BE49-F238E27FC236}">
                <a16:creationId xmlns:a16="http://schemas.microsoft.com/office/drawing/2014/main" xmlns="" id="{EB8E0279-FBB0-4BFB-872F-84D07BDA2B41}"/>
              </a:ext>
            </a:extLst>
          </p:cNvPr>
          <p:cNvSpPr txBox="1">
            <a:spLocks noChangeArrowheads="1"/>
          </p:cNvSpPr>
          <p:nvPr/>
        </p:nvSpPr>
        <p:spPr bwMode="auto">
          <a:xfrm>
            <a:off x="420461" y="404975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6" name="矩形 25">
            <a:extLst>
              <a:ext uri="{FF2B5EF4-FFF2-40B4-BE49-F238E27FC236}">
                <a16:creationId xmlns:a16="http://schemas.microsoft.com/office/drawing/2014/main" xmlns="" id="{D07D07F2-EBDB-44E6-9F77-4E5E845E3FBD}"/>
              </a:ext>
            </a:extLst>
          </p:cNvPr>
          <p:cNvSpPr>
            <a:spLocks noChangeArrowheads="1"/>
          </p:cNvSpPr>
          <p:nvPr/>
        </p:nvSpPr>
        <p:spPr bwMode="auto">
          <a:xfrm>
            <a:off x="6145429" y="3429506"/>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 name="Rectangle 6">
            <a:extLst>
              <a:ext uri="{FF2B5EF4-FFF2-40B4-BE49-F238E27FC236}">
                <a16:creationId xmlns:a16="http://schemas.microsoft.com/office/drawing/2014/main" xmlns="" id="{B6E397DA-2417-4F4C-B2BE-635CE9E22697}"/>
              </a:ext>
            </a:extLst>
          </p:cNvPr>
          <p:cNvSpPr>
            <a:spLocks noChangeArrowheads="1"/>
          </p:cNvSpPr>
          <p:nvPr/>
        </p:nvSpPr>
        <p:spPr bwMode="black">
          <a:xfrm>
            <a:off x="6144375" y="3475544"/>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配置管理计划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88" name="矩形 187">
            <a:extLst>
              <a:ext uri="{FF2B5EF4-FFF2-40B4-BE49-F238E27FC236}">
                <a16:creationId xmlns:a16="http://schemas.microsoft.com/office/drawing/2014/main" xmlns="" id="{2E6E2B95-6988-4EBC-845B-088C6BACA209}"/>
              </a:ext>
            </a:extLst>
          </p:cNvPr>
          <p:cNvSpPr/>
          <p:nvPr/>
        </p:nvSpPr>
        <p:spPr>
          <a:xfrm>
            <a:off x="4632542" y="3429506"/>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9" name="文本框 24">
            <a:extLst>
              <a:ext uri="{FF2B5EF4-FFF2-40B4-BE49-F238E27FC236}">
                <a16:creationId xmlns:a16="http://schemas.microsoft.com/office/drawing/2014/main" xmlns="" id="{C590E914-A225-46A3-87EE-CC740ACBA68D}"/>
              </a:ext>
            </a:extLst>
          </p:cNvPr>
          <p:cNvSpPr txBox="1">
            <a:spLocks noChangeArrowheads="1"/>
          </p:cNvSpPr>
          <p:nvPr/>
        </p:nvSpPr>
        <p:spPr bwMode="auto">
          <a:xfrm>
            <a:off x="4626577" y="3466019"/>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0" name="矩形 32">
            <a:extLst>
              <a:ext uri="{FF2B5EF4-FFF2-40B4-BE49-F238E27FC236}">
                <a16:creationId xmlns:a16="http://schemas.microsoft.com/office/drawing/2014/main" xmlns="" id="{3FC6F433-71A5-4C2F-A110-CCE86561AC0F}"/>
              </a:ext>
            </a:extLst>
          </p:cNvPr>
          <p:cNvSpPr>
            <a:spLocks noChangeArrowheads="1"/>
          </p:cNvSpPr>
          <p:nvPr/>
        </p:nvSpPr>
        <p:spPr bwMode="auto">
          <a:xfrm>
            <a:off x="6145429" y="472887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 name="Rectangle 6">
            <a:extLst>
              <a:ext uri="{FF2B5EF4-FFF2-40B4-BE49-F238E27FC236}">
                <a16:creationId xmlns:a16="http://schemas.microsoft.com/office/drawing/2014/main" xmlns="" id="{741E311D-B90D-4D80-94D4-62E429282FDF}"/>
              </a:ext>
            </a:extLst>
          </p:cNvPr>
          <p:cNvSpPr>
            <a:spLocks noChangeArrowheads="1"/>
          </p:cNvSpPr>
          <p:nvPr/>
        </p:nvSpPr>
        <p:spPr bwMode="black">
          <a:xfrm>
            <a:off x="6141051" y="4774917"/>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92" name="矩形 191">
            <a:extLst>
              <a:ext uri="{FF2B5EF4-FFF2-40B4-BE49-F238E27FC236}">
                <a16:creationId xmlns:a16="http://schemas.microsoft.com/office/drawing/2014/main" xmlns="" id="{93E96099-03C2-42D0-9551-BFBB239F23B8}"/>
              </a:ext>
            </a:extLst>
          </p:cNvPr>
          <p:cNvSpPr/>
          <p:nvPr/>
        </p:nvSpPr>
        <p:spPr>
          <a:xfrm>
            <a:off x="4632542" y="472887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3" name="文本框 31">
            <a:extLst>
              <a:ext uri="{FF2B5EF4-FFF2-40B4-BE49-F238E27FC236}">
                <a16:creationId xmlns:a16="http://schemas.microsoft.com/office/drawing/2014/main" xmlns="" id="{E0E6822E-FF0D-4774-9C3C-D0361CA20B2E}"/>
              </a:ext>
            </a:extLst>
          </p:cNvPr>
          <p:cNvSpPr txBox="1">
            <a:spLocks noChangeArrowheads="1"/>
          </p:cNvSpPr>
          <p:nvPr/>
        </p:nvSpPr>
        <p:spPr bwMode="auto">
          <a:xfrm>
            <a:off x="4620079" y="4765392"/>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3" name="矩形 25">
            <a:extLst>
              <a:ext uri="{FF2B5EF4-FFF2-40B4-BE49-F238E27FC236}">
                <a16:creationId xmlns:a16="http://schemas.microsoft.com/office/drawing/2014/main" xmlns="" id="{EC0B62BA-5EA0-4D8B-9FA9-0A070E17B3B1}"/>
              </a:ext>
            </a:extLst>
          </p:cNvPr>
          <p:cNvSpPr>
            <a:spLocks noChangeArrowheads="1"/>
          </p:cNvSpPr>
          <p:nvPr/>
        </p:nvSpPr>
        <p:spPr bwMode="auto">
          <a:xfrm>
            <a:off x="6138332" y="274886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Rectangle 6">
            <a:extLst>
              <a:ext uri="{FF2B5EF4-FFF2-40B4-BE49-F238E27FC236}">
                <a16:creationId xmlns:a16="http://schemas.microsoft.com/office/drawing/2014/main" xmlns="" id="{7C7B9016-596E-4641-A47D-04D71F15A532}"/>
              </a:ext>
            </a:extLst>
          </p:cNvPr>
          <p:cNvSpPr>
            <a:spLocks noChangeArrowheads="1"/>
          </p:cNvSpPr>
          <p:nvPr/>
        </p:nvSpPr>
        <p:spPr bwMode="black">
          <a:xfrm>
            <a:off x="6137278" y="2794900"/>
            <a:ext cx="2484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风险管理</a:t>
            </a:r>
            <a:r>
              <a:rPr lang="zh-CN" altLang="en-US" sz="2000" b="1" dirty="0">
                <a:solidFill>
                  <a:srgbClr val="F77258"/>
                </a:solidFill>
                <a:latin typeface="微软雅黑" panose="020B0503020204020204" pitchFamily="34" charset="-122"/>
                <a:ea typeface="微软雅黑" panose="020B0503020204020204" pitchFamily="34" charset="-122"/>
              </a:rPr>
              <a:t>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a16="http://schemas.microsoft.com/office/drawing/2014/main" xmlns="" id="{333DF03B-7CB4-4074-997A-941015B8A549}"/>
              </a:ext>
            </a:extLst>
          </p:cNvPr>
          <p:cNvSpPr/>
          <p:nvPr/>
        </p:nvSpPr>
        <p:spPr>
          <a:xfrm>
            <a:off x="4625445" y="274886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文本框 24">
            <a:extLst>
              <a:ext uri="{FF2B5EF4-FFF2-40B4-BE49-F238E27FC236}">
                <a16:creationId xmlns:a16="http://schemas.microsoft.com/office/drawing/2014/main" xmlns="" id="{62813DF1-17B8-40F5-A4D5-7E8DB19DA1C7}"/>
              </a:ext>
            </a:extLst>
          </p:cNvPr>
          <p:cNvSpPr txBox="1">
            <a:spLocks noChangeArrowheads="1"/>
          </p:cNvSpPr>
          <p:nvPr/>
        </p:nvSpPr>
        <p:spPr bwMode="auto">
          <a:xfrm>
            <a:off x="4619480" y="2785375"/>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9" name="矩形 32">
            <a:extLst>
              <a:ext uri="{FF2B5EF4-FFF2-40B4-BE49-F238E27FC236}">
                <a16:creationId xmlns:a16="http://schemas.microsoft.com/office/drawing/2014/main" xmlns="" id="{3FC6F433-71A5-4C2F-A110-CCE86561AC0F}"/>
              </a:ext>
            </a:extLst>
          </p:cNvPr>
          <p:cNvSpPr>
            <a:spLocks noChangeArrowheads="1"/>
          </p:cNvSpPr>
          <p:nvPr/>
        </p:nvSpPr>
        <p:spPr bwMode="auto">
          <a:xfrm>
            <a:off x="6150522"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Rectangle 6">
            <a:extLst>
              <a:ext uri="{FF2B5EF4-FFF2-40B4-BE49-F238E27FC236}">
                <a16:creationId xmlns:a16="http://schemas.microsoft.com/office/drawing/2014/main" xmlns="" id="{741E311D-B90D-4D80-94D4-62E429282FDF}"/>
              </a:ext>
            </a:extLst>
          </p:cNvPr>
          <p:cNvSpPr>
            <a:spLocks noChangeArrowheads="1"/>
          </p:cNvSpPr>
          <p:nvPr/>
        </p:nvSpPr>
        <p:spPr bwMode="black">
          <a:xfrm>
            <a:off x="6146144" y="5450465"/>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1" name="矩形 90">
            <a:extLst>
              <a:ext uri="{FF2B5EF4-FFF2-40B4-BE49-F238E27FC236}">
                <a16:creationId xmlns:a16="http://schemas.microsoft.com/office/drawing/2014/main" xmlns="" id="{93E96099-03C2-42D0-9551-BFBB239F23B8}"/>
              </a:ext>
            </a:extLst>
          </p:cNvPr>
          <p:cNvSpPr/>
          <p:nvPr/>
        </p:nvSpPr>
        <p:spPr>
          <a:xfrm>
            <a:off x="4637635"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文本框 31">
            <a:extLst>
              <a:ext uri="{FF2B5EF4-FFF2-40B4-BE49-F238E27FC236}">
                <a16:creationId xmlns:a16="http://schemas.microsoft.com/office/drawing/2014/main" xmlns="" id="{E0E6822E-FF0D-4774-9C3C-D0361CA20B2E}"/>
              </a:ext>
            </a:extLst>
          </p:cNvPr>
          <p:cNvSpPr txBox="1">
            <a:spLocks noChangeArrowheads="1"/>
          </p:cNvSpPr>
          <p:nvPr/>
        </p:nvSpPr>
        <p:spPr bwMode="auto">
          <a:xfrm>
            <a:off x="4625172" y="5440940"/>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5" name="矩形 32">
            <a:extLst>
              <a:ext uri="{FF2B5EF4-FFF2-40B4-BE49-F238E27FC236}">
                <a16:creationId xmlns:a16="http://schemas.microsoft.com/office/drawing/2014/main" xmlns="" id="{5267DD8F-24D5-40C1-8676-75C00687AF6B}"/>
              </a:ext>
            </a:extLst>
          </p:cNvPr>
          <p:cNvSpPr>
            <a:spLocks noChangeArrowheads="1"/>
          </p:cNvSpPr>
          <p:nvPr/>
        </p:nvSpPr>
        <p:spPr bwMode="auto">
          <a:xfrm>
            <a:off x="6122879" y="4097211"/>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 name="Rectangle 6">
            <a:extLst>
              <a:ext uri="{FF2B5EF4-FFF2-40B4-BE49-F238E27FC236}">
                <a16:creationId xmlns:a16="http://schemas.microsoft.com/office/drawing/2014/main" xmlns="" id="{BDC629AB-F220-42AE-9DA6-7A0633DA0D28}"/>
              </a:ext>
            </a:extLst>
          </p:cNvPr>
          <p:cNvSpPr>
            <a:spLocks noChangeArrowheads="1"/>
          </p:cNvSpPr>
          <p:nvPr/>
        </p:nvSpPr>
        <p:spPr bwMode="black">
          <a:xfrm>
            <a:off x="6118501" y="4143249"/>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7" name="矩形 96">
            <a:extLst>
              <a:ext uri="{FF2B5EF4-FFF2-40B4-BE49-F238E27FC236}">
                <a16:creationId xmlns:a16="http://schemas.microsoft.com/office/drawing/2014/main" xmlns="" id="{17D3F62A-17AB-46B4-A7E8-13D2B07E9554}"/>
              </a:ext>
            </a:extLst>
          </p:cNvPr>
          <p:cNvSpPr/>
          <p:nvPr/>
        </p:nvSpPr>
        <p:spPr>
          <a:xfrm>
            <a:off x="4609992" y="4097211"/>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文本框 31">
            <a:extLst>
              <a:ext uri="{FF2B5EF4-FFF2-40B4-BE49-F238E27FC236}">
                <a16:creationId xmlns:a16="http://schemas.microsoft.com/office/drawing/2014/main" xmlns="" id="{E48936D8-7310-4AD6-8EE9-EEB177E97ED8}"/>
              </a:ext>
            </a:extLst>
          </p:cNvPr>
          <p:cNvSpPr txBox="1">
            <a:spLocks noChangeArrowheads="1"/>
          </p:cNvSpPr>
          <p:nvPr/>
        </p:nvSpPr>
        <p:spPr bwMode="auto">
          <a:xfrm>
            <a:off x="4597529" y="4133724"/>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72103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46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对所建议系统的说明</a:t>
            </a:r>
          </a:p>
        </p:txBody>
      </p:sp>
      <p:sp>
        <p:nvSpPr>
          <p:cNvPr id="5" name="文本框 4"/>
          <p:cNvSpPr txBox="1"/>
          <p:nvPr/>
        </p:nvSpPr>
        <p:spPr>
          <a:xfrm>
            <a:off x="1060450" y="2090420"/>
            <a:ext cx="10192385" cy="3046988"/>
          </a:xfrm>
          <a:prstGeom prst="rect">
            <a:avLst/>
          </a:prstGeom>
          <a:noFill/>
        </p:spPr>
        <p:txBody>
          <a:bodyPr wrap="square" rtlCol="0" anchor="t">
            <a:spAutoFit/>
          </a:bodyPr>
          <a:lstStyle/>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网站共分为五个系统以及数据库</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系统：账号系统、</a:t>
            </a:r>
            <a:r>
              <a:rPr altLang="zh-CN" sz="1600" kern="100" dirty="0" smtClean="0">
                <a:latin typeface="微软雅黑" panose="020B0503020204020204" charset="-122"/>
                <a:ea typeface="微软雅黑" panose="020B0503020204020204" charset="-122"/>
                <a:cs typeface="微软雅黑" panose="020B0503020204020204" charset="-122"/>
                <a:sym typeface="+mn-ea"/>
              </a:rPr>
              <a:t>资源系统、</a:t>
            </a:r>
            <a:r>
              <a:rPr altLang="zh-CN" sz="1600" kern="100" dirty="0">
                <a:latin typeface="微软雅黑" panose="020B0503020204020204" charset="-122"/>
                <a:ea typeface="微软雅黑" panose="020B0503020204020204" charset="-122"/>
                <a:cs typeface="微软雅黑" panose="020B0503020204020204" charset="-122"/>
                <a:sym typeface="+mn-ea"/>
              </a:rPr>
              <a:t>答疑系统、</a:t>
            </a:r>
            <a:r>
              <a:rPr altLang="zh-CN" sz="1600" kern="100" dirty="0" smtClean="0">
                <a:latin typeface="微软雅黑" panose="020B0503020204020204" charset="-122"/>
                <a:ea typeface="微软雅黑" panose="020B0503020204020204" charset="-122"/>
                <a:cs typeface="微软雅黑" panose="020B0503020204020204" charset="-122"/>
                <a:sym typeface="+mn-ea"/>
              </a:rPr>
              <a:t>讨论</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板</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账号系统：主要作用是用户对自己的帐号进行管理和设置；</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资源系统：提供用户一定的资源存储和网站上已有资源的下载、共享，</a:t>
            </a:r>
            <a:r>
              <a:rPr altLang="zh-CN" sz="1600" kern="100" dirty="0" smtClean="0">
                <a:latin typeface="微软雅黑" panose="020B0503020204020204" charset="-122"/>
                <a:ea typeface="微软雅黑" panose="020B0503020204020204" charset="-122"/>
                <a:cs typeface="微软雅黑" panose="020B0503020204020204" charset="-122"/>
                <a:sym typeface="+mn-ea"/>
              </a:rPr>
              <a:t>提供一定的友情链接。</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答疑系统：提供学生一种解决疑难的通道，方便学生解决课上未解决的问题或作业中遇到的</a:t>
            </a:r>
            <a:r>
              <a:rPr lang="zh-CN" sz="1600" kern="100" dirty="0">
                <a:latin typeface="微软雅黑" panose="020B0503020204020204" charset="-122"/>
                <a:ea typeface="微软雅黑" panose="020B0503020204020204" charset="-122"/>
                <a:cs typeface="微软雅黑" panose="020B0503020204020204" charset="-122"/>
                <a:sym typeface="+mn-ea"/>
              </a:rPr>
              <a:t>难题</a:t>
            </a:r>
            <a:r>
              <a:rPr altLang="zh-CN" sz="1600" kern="100" dirty="0">
                <a:latin typeface="微软雅黑" panose="020B0503020204020204" charset="-122"/>
                <a:ea typeface="微软雅黑" panose="020B0503020204020204" charset="-122"/>
                <a:cs typeface="微软雅黑" panose="020B0503020204020204" charset="-122"/>
                <a:sym typeface="+mn-ea"/>
              </a:rPr>
              <a:t>，以及在自学或生活</a:t>
            </a:r>
            <a:r>
              <a:rPr lang="zh-CN" sz="1600" kern="100" dirty="0">
                <a:latin typeface="微软雅黑" panose="020B0503020204020204" charset="-122"/>
                <a:ea typeface="微软雅黑" panose="020B0503020204020204" charset="-122"/>
                <a:cs typeface="微软雅黑" panose="020B0503020204020204" charset="-122"/>
                <a:sym typeface="+mn-ea"/>
              </a:rPr>
              <a:t>中</a:t>
            </a:r>
            <a:r>
              <a:rPr altLang="zh-CN" sz="1600" kern="100" dirty="0">
                <a:latin typeface="微软雅黑" panose="020B0503020204020204" charset="-122"/>
                <a:ea typeface="微软雅黑" panose="020B0503020204020204" charset="-122"/>
                <a:cs typeface="微软雅黑" panose="020B0503020204020204" charset="-122"/>
                <a:sym typeface="+mn-ea"/>
              </a:rPr>
              <a:t>发现的一些课程相关问题，并且教师能将优秀的问答发布到讨论版中，供其他用户借鉴。</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讨论版：垂直型的类似于论坛形式的社区，提供所有用户自由讨论、交流知识的空间。</a:t>
            </a:r>
          </a:p>
        </p:txBody>
      </p:sp>
    </p:spTree>
    <p:extLst>
      <p:ext uri="{BB962C8B-B14F-4D97-AF65-F5344CB8AC3E}">
        <p14:creationId xmlns:p14="http://schemas.microsoft.com/office/powerpoint/2010/main" val="85852556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19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改进之处</a:t>
            </a:r>
          </a:p>
        </p:txBody>
      </p:sp>
      <p:sp>
        <p:nvSpPr>
          <p:cNvPr id="5" name="文本框 4"/>
          <p:cNvSpPr txBox="1"/>
          <p:nvPr/>
        </p:nvSpPr>
        <p:spPr>
          <a:xfrm>
            <a:off x="1290955" y="1746250"/>
            <a:ext cx="9610090" cy="4524315"/>
          </a:xfrm>
          <a:prstGeom prst="rect">
            <a:avLst/>
          </a:prstGeom>
          <a:noFill/>
        </p:spPr>
        <p:txBody>
          <a:bodyPr wrap="square" rtlCol="0" anchor="t">
            <a:spAutoFit/>
          </a:bodyPr>
          <a:lstStyle/>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err="1">
                <a:latin typeface="微软雅黑" panose="020B0503020204020204" charset="-122"/>
                <a:ea typeface="微软雅黑" panose="020B0503020204020204" charset="-122"/>
                <a:cs typeface="微软雅黑" panose="020B0503020204020204" charset="-122"/>
                <a:sym typeface="+mn-ea"/>
              </a:rPr>
              <a:t>将MOOC形式和CSDN的论坛形式进行选择融合，各取其长，</a:t>
            </a:r>
            <a:r>
              <a:rPr altLang="zh-CN" sz="1600" kern="100" dirty="0" err="1" smtClean="0">
                <a:latin typeface="微软雅黑" panose="020B0503020204020204" charset="-122"/>
                <a:ea typeface="微软雅黑" panose="020B0503020204020204" charset="-122"/>
                <a:cs typeface="微软雅黑" panose="020B0503020204020204" charset="-122"/>
                <a:sym typeface="+mn-ea"/>
              </a:rPr>
              <a:t>并结合其它类似系统的</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优点</a:t>
            </a:r>
            <a:r>
              <a:rPr altLang="zh-CN" sz="1600" kern="100" dirty="0" smtClean="0">
                <a:latin typeface="微软雅黑" panose="020B0503020204020204" charset="-122"/>
                <a:ea typeface="微软雅黑" panose="020B0503020204020204" charset="-122"/>
                <a:cs typeface="微软雅黑" panose="020B0503020204020204" charset="-122"/>
                <a:sym typeface="+mn-ea"/>
              </a:rPr>
              <a:t>；</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在主页采取类似贴吧话题的热门话题，</a:t>
            </a:r>
            <a:r>
              <a:rPr altLang="zh-CN" sz="1600" kern="100" dirty="0" smtClean="0">
                <a:latin typeface="微软雅黑" panose="020B0503020204020204" charset="-122"/>
                <a:ea typeface="微软雅黑" panose="020B0503020204020204" charset="-122"/>
                <a:cs typeface="微软雅黑" panose="020B0503020204020204" charset="-122"/>
                <a:sym typeface="+mn-ea"/>
              </a:rPr>
              <a:t>方便用户获得最新的知识，</a:t>
            </a:r>
            <a:r>
              <a:rPr altLang="zh-CN" sz="1600" kern="100" dirty="0">
                <a:latin typeface="微软雅黑" panose="020B0503020204020204" charset="-122"/>
                <a:ea typeface="微软雅黑" panose="020B0503020204020204" charset="-122"/>
                <a:cs typeface="微软雅黑" panose="020B0503020204020204" charset="-122"/>
                <a:sym typeface="+mn-ea"/>
              </a:rPr>
              <a:t>增加参与和使用积极性；</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提供不同课程的课堂知识总结和回放的资源板块，方便学生复习；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专门的答疑系统，教师和权威人士可在该板块申请获取讲解空间，在这个系统中既可以讲解自己想讲解的一些知识，类似于mooc的名师专栏，又能回答用户在空间中提出的与知识点相关的问题，既方便用户获得可靠的解决方法，又提升了教师和权威人士的名气，教师也可以将优秀的问答发布到相应的讨论版中，供其他学生学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讨论版形式类似于论坛，可提供自由的讨论空间，可发表知识形式的经验帖也可以发表问题形式的帖子，问题形式的帖子可以被答疑版中申请了权限的用户获取到，方便他们回答问题；</a:t>
            </a:r>
          </a:p>
          <a:p>
            <a:pPr algn="just">
              <a:lnSpc>
                <a:spcPct val="150000"/>
              </a:lnSpc>
              <a:spcAft>
                <a:spcPts val="0"/>
              </a:spcAft>
            </a:pP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       </a:t>
            </a:r>
            <a:r>
              <a:rPr altLang="zh-CN" sz="1600" kern="100" dirty="0" smtClean="0">
                <a:latin typeface="微软雅黑" panose="020B0503020204020204" charset="-122"/>
                <a:ea typeface="微软雅黑" panose="020B0503020204020204" charset="-122"/>
                <a:cs typeface="微软雅黑" panose="020B0503020204020204" charset="-122"/>
                <a:sym typeface="+mn-ea"/>
              </a:rPr>
              <a:t>让所有系统进行连通</a:t>
            </a:r>
            <a:r>
              <a:rPr altLang="zh-CN" sz="1600" kern="100" dirty="0">
                <a:latin typeface="微软雅黑" panose="020B0503020204020204" charset="-122"/>
                <a:ea typeface="微软雅黑" panose="020B0503020204020204" charset="-122"/>
                <a:cs typeface="微软雅黑" panose="020B0503020204020204" charset="-122"/>
                <a:sym typeface="+mn-ea"/>
              </a:rPr>
              <a:t>，将软件工程系列课程之间的界线模糊化。对不必要的功能进行简化，主要功能进行突出和细化，使界面变得简洁明了，提供高质量的用户体验感，方便用户交流，并方便系统的开发和维护。 </a:t>
            </a:r>
          </a:p>
        </p:txBody>
      </p:sp>
    </p:spTree>
    <p:extLst>
      <p:ext uri="{BB962C8B-B14F-4D97-AF65-F5344CB8AC3E}">
        <p14:creationId xmlns:p14="http://schemas.microsoft.com/office/powerpoint/2010/main" val="29647953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67068" cy="40011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技术可行性</a:t>
            </a:r>
          </a:p>
        </p:txBody>
      </p:sp>
      <p:sp>
        <p:nvSpPr>
          <p:cNvPr id="5" name="文本框 4"/>
          <p:cNvSpPr txBox="1"/>
          <p:nvPr/>
        </p:nvSpPr>
        <p:spPr>
          <a:xfrm>
            <a:off x="2336165" y="1936750"/>
            <a:ext cx="7871322" cy="4199890"/>
          </a:xfrm>
          <a:prstGeom prst="rect">
            <a:avLst/>
          </a:prstGeom>
          <a:noFill/>
        </p:spPr>
        <p:txBody>
          <a:bodyPr wrap="square" rtlCol="0" anchor="t">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  </a:t>
            </a:r>
            <a:r>
              <a:rPr lang="en-US" sz="1600" kern="100" dirty="0">
                <a:latin typeface="微软雅黑" panose="020B0503020204020204" charset="-122"/>
                <a:ea typeface="微软雅黑" panose="020B0503020204020204" charset="-122"/>
                <a:cs typeface="微软雅黑" panose="020B0503020204020204" charset="-122"/>
                <a:sym typeface="+mn-ea"/>
              </a:rPr>
              <a:t>  </a:t>
            </a:r>
            <a:r>
              <a:rPr sz="1600" kern="100" dirty="0">
                <a:latin typeface="微软雅黑" panose="020B0503020204020204" charset="-122"/>
                <a:ea typeface="微软雅黑" panose="020B0503020204020204" charset="-122"/>
                <a:cs typeface="微软雅黑" panose="020B0503020204020204" charset="-122"/>
                <a:sym typeface="+mn-ea"/>
              </a:rPr>
              <a:t>1.开发者的技术实力</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开发人员技术上存在不足，但可以通过自寻上网查找学习、咨询身边的技术人员，</a:t>
            </a:r>
            <a:r>
              <a:rPr sz="1600" kern="100" dirty="0" smtClean="0">
                <a:latin typeface="微软雅黑" panose="020B0503020204020204" charset="-122"/>
                <a:ea typeface="微软雅黑" panose="020B0503020204020204" charset="-122"/>
                <a:cs typeface="微软雅黑" panose="020B0503020204020204" charset="-122"/>
                <a:sym typeface="+mn-ea"/>
              </a:rPr>
              <a:t>通过组织成员间的技术共享</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a:t>
            </a:r>
            <a:r>
              <a:rPr sz="1600" kern="100" dirty="0" smtClean="0">
                <a:latin typeface="微软雅黑" panose="020B0503020204020204" charset="-122"/>
                <a:ea typeface="微软雅黑" panose="020B0503020204020204" charset="-122"/>
                <a:cs typeface="微软雅黑" panose="020B0503020204020204" charset="-122"/>
                <a:sym typeface="+mn-ea"/>
              </a:rPr>
              <a:t>互相学习</a:t>
            </a:r>
            <a:r>
              <a:rPr sz="1600" kern="100" dirty="0">
                <a:latin typeface="微软雅黑" panose="020B0503020204020204" charset="-122"/>
                <a:ea typeface="微软雅黑" panose="020B0503020204020204" charset="-122"/>
                <a:cs typeface="微软雅黑" panose="020B0503020204020204" charset="-122"/>
                <a:sym typeface="+mn-ea"/>
              </a:rPr>
              <a:t>。</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第一次开发网站，开发人员没有实际经验，可以翻阅网站开发流程教程，理解并运用到项目的开发中。</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技术人员对开发工具的熟练度不高，在开发时可寻找教程视频学习熟悉开发工具。</a:t>
            </a:r>
          </a:p>
          <a:p>
            <a:pPr marL="285750" indent="-285750" algn="just">
              <a:lnSpc>
                <a:spcPct val="150000"/>
              </a:lnSpc>
              <a:spcAft>
                <a:spcPts val="0"/>
              </a:spcAft>
            </a:pPr>
            <a:endParaRPr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2.风险分析</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在开发过程中某一环节可能发生停滞。开发人员可以提前掌握相关的知识</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指定相关的风险分析和处理应对措施，就能防止因风险而造成的项目进度延误。   </a:t>
            </a:r>
          </a:p>
          <a:p>
            <a:pPr indent="0" algn="l">
              <a:lnSpc>
                <a:spcPct val="150000"/>
              </a:lnSpc>
              <a:spcAft>
                <a:spcPts val="0"/>
              </a:spcAft>
              <a:buFont typeface="Arial" panose="020B0604020202020204" pitchFamily="34" charset="0"/>
              <a:buNone/>
            </a:pPr>
            <a:endParaRPr sz="1600"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73437400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5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法律可行性</a:t>
            </a:r>
          </a:p>
        </p:txBody>
      </p:sp>
      <p:sp>
        <p:nvSpPr>
          <p:cNvPr id="5" name="文本框 4"/>
          <p:cNvSpPr txBox="1"/>
          <p:nvPr/>
        </p:nvSpPr>
        <p:spPr>
          <a:xfrm>
            <a:off x="2336165" y="1936750"/>
            <a:ext cx="7640955" cy="3000821"/>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本项目所开发的是</a:t>
            </a:r>
            <a:r>
              <a:rPr lang="zh-CN" kern="100" dirty="0">
                <a:latin typeface="微软雅黑" panose="020B0503020204020204" charset="-122"/>
                <a:ea typeface="微软雅黑" panose="020B0503020204020204" charset="-122"/>
                <a:cs typeface="微软雅黑" panose="020B0503020204020204" charset="-122"/>
                <a:sym typeface="+mn-ea"/>
              </a:rPr>
              <a:t>教学</a:t>
            </a:r>
            <a:r>
              <a:rPr kern="100" dirty="0">
                <a:latin typeface="微软雅黑" panose="020B0503020204020204" charset="-122"/>
                <a:ea typeface="微软雅黑" panose="020B0503020204020204" charset="-122"/>
                <a:cs typeface="微软雅黑" panose="020B0503020204020204" charset="-122"/>
                <a:sym typeface="+mn-ea"/>
              </a:rPr>
              <a:t>类辅助网站，主要用于支持浙江大学城市学院软件工程系列课程的教学；亦可共享租借给其他所需的客户使用。从法律角度上将符合规范。</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本项目属于自主研发，技术</a:t>
            </a:r>
            <a:r>
              <a:rPr kern="100" dirty="0" smtClean="0">
                <a:latin typeface="微软雅黑" panose="020B0503020204020204" charset="-122"/>
                <a:ea typeface="微软雅黑" panose="020B0503020204020204" charset="-122"/>
                <a:cs typeface="微软雅黑" panose="020B0503020204020204" charset="-122"/>
                <a:sym typeface="+mn-ea"/>
              </a:rPr>
              <a:t>、妨碍和责任问题</a:t>
            </a:r>
            <a:r>
              <a:rPr kern="100" dirty="0" smtClean="0">
                <a:latin typeface="微软雅黑" panose="020B0503020204020204" charset="-122"/>
                <a:ea typeface="微软雅黑" panose="020B0503020204020204" charset="-122"/>
                <a:cs typeface="微软雅黑" panose="020B0503020204020204" charset="-122"/>
                <a:sym typeface="+mn-ea"/>
              </a:rPr>
              <a:t>。</a:t>
            </a:r>
            <a:endParaRPr lang="en-US" altLang="zh-CN" kern="10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spcAft>
                <a:spcPts val="0"/>
              </a:spcAft>
              <a:buFont typeface="Wingdings" panose="05000000000000000000" charset="0"/>
              <a:buAutoNum type="arabicPeriod"/>
            </a:pPr>
            <a:r>
              <a:rPr kern="100" dirty="0" smtClean="0">
                <a:latin typeface="微软雅黑" panose="020B0503020204020204" charset="-122"/>
                <a:ea typeface="微软雅黑" panose="020B0503020204020204" charset="-122"/>
                <a:cs typeface="微软雅黑" panose="020B0503020204020204" charset="-122"/>
                <a:sym typeface="+mn-ea"/>
              </a:rPr>
              <a:t>网站涉及的所有可能付费项目均为用户自愿购买项目</a:t>
            </a:r>
            <a:r>
              <a:rPr kern="100" dirty="0">
                <a:latin typeface="微软雅黑" panose="020B0503020204020204" charset="-122"/>
                <a:ea typeface="微软雅黑" panose="020B0503020204020204" charset="-122"/>
                <a:cs typeface="微软雅黑" panose="020B0503020204020204" charset="-122"/>
                <a:sym typeface="+mn-ea"/>
              </a:rPr>
              <a:t>，</a:t>
            </a:r>
            <a:r>
              <a:rPr lang="zh-CN" kern="100" dirty="0">
                <a:latin typeface="微软雅黑" panose="020B0503020204020204" charset="-122"/>
                <a:ea typeface="微软雅黑" panose="020B0503020204020204" charset="-122"/>
                <a:cs typeface="微软雅黑" panose="020B0503020204020204" charset="-122"/>
                <a:sym typeface="+mn-ea"/>
              </a:rPr>
              <a:t>不会有</a:t>
            </a:r>
            <a:r>
              <a:rPr kern="100" dirty="0">
                <a:latin typeface="微软雅黑" panose="020B0503020204020204" charset="-122"/>
                <a:ea typeface="微软雅黑" panose="020B0503020204020204" charset="-122"/>
                <a:cs typeface="微软雅黑" panose="020B0503020204020204" charset="-122"/>
                <a:sym typeface="+mn-ea"/>
              </a:rPr>
              <a:t>任何强制以及捆绑消费。</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网站会通过合法渠道进行发布。</a:t>
            </a:r>
          </a:p>
        </p:txBody>
      </p:sp>
    </p:spTree>
    <p:extLst>
      <p:ext uri="{BB962C8B-B14F-4D97-AF65-F5344CB8AC3E}">
        <p14:creationId xmlns:p14="http://schemas.microsoft.com/office/powerpoint/2010/main" val="1132950949"/>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72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组织和人力资源可行性</a:t>
            </a:r>
          </a:p>
        </p:txBody>
      </p:sp>
      <p:sp>
        <p:nvSpPr>
          <p:cNvPr id="5" name="文本框 4"/>
          <p:cNvSpPr txBox="1"/>
          <p:nvPr/>
        </p:nvSpPr>
        <p:spPr>
          <a:xfrm>
            <a:off x="2336165" y="1936750"/>
            <a:ext cx="7640955" cy="2999740"/>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本项目经费充足，人力资源成本可控，因此人员资源上不存在</a:t>
            </a:r>
            <a:r>
              <a:rPr lang="zh-CN" kern="100">
                <a:latin typeface="微软雅黑" panose="020B0503020204020204" charset="-122"/>
                <a:ea typeface="微软雅黑" panose="020B0503020204020204" charset="-122"/>
                <a:cs typeface="微软雅黑" panose="020B0503020204020204" charset="-122"/>
                <a:sym typeface="+mn-ea"/>
              </a:rPr>
              <a:t>大</a:t>
            </a:r>
            <a:r>
              <a:rPr kern="100">
                <a:latin typeface="微软雅黑" panose="020B0503020204020204" charset="-122"/>
                <a:ea typeface="微软雅黑" panose="020B0503020204020204" charset="-122"/>
                <a:cs typeface="微软雅黑" panose="020B0503020204020204" charset="-122"/>
                <a:sym typeface="+mn-ea"/>
              </a:rPr>
              <a:t>问题。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项目的工作已经详细分解并合理分配于每个人</a:t>
            </a:r>
            <a:r>
              <a:rPr lang="zh-CN" kern="100">
                <a:latin typeface="微软雅黑" panose="020B0503020204020204" charset="-122"/>
                <a:ea typeface="微软雅黑" panose="020B0503020204020204" charset="-122"/>
                <a:cs typeface="微软雅黑" panose="020B0503020204020204" charset="-122"/>
                <a:sym typeface="+mn-ea"/>
              </a:rPr>
              <a:t>，并会适时的调整</a:t>
            </a:r>
            <a:r>
              <a:rPr kern="100">
                <a:latin typeface="微软雅黑" panose="020B0503020204020204" charset="-122"/>
                <a:ea typeface="微软雅黑" panose="020B0503020204020204" charset="-122"/>
                <a:cs typeface="微软雅黑" panose="020B0503020204020204" charset="-122"/>
                <a:sym typeface="+mn-ea"/>
              </a:rPr>
              <a:t>。</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组织成员中人员变动的可能性不大，编制管理相对简单、容易，不会发生大变化。</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项目开发</a:t>
            </a:r>
            <a:r>
              <a:rPr lang="zh-CN" kern="100">
                <a:latin typeface="微软雅黑" panose="020B0503020204020204" charset="-122"/>
                <a:ea typeface="微软雅黑" panose="020B0503020204020204" charset="-122"/>
                <a:cs typeface="微软雅黑" panose="020B0503020204020204" charset="-122"/>
                <a:sym typeface="+mn-ea"/>
              </a:rPr>
              <a:t>不用考虑增加</a:t>
            </a:r>
            <a:r>
              <a:rPr kern="100">
                <a:latin typeface="微软雅黑" panose="020B0503020204020204" charset="-122"/>
                <a:ea typeface="微软雅黑" panose="020B0503020204020204" charset="-122"/>
                <a:cs typeface="微软雅黑" panose="020B0503020204020204" charset="-122"/>
                <a:sym typeface="+mn-ea"/>
              </a:rPr>
              <a:t>额外的人员。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小组成员项目开发的执行率有待提高，</a:t>
            </a:r>
            <a:r>
              <a:rPr lang="zh-CN" kern="100">
                <a:latin typeface="微软雅黑" panose="020B0503020204020204" charset="-122"/>
                <a:ea typeface="微软雅黑" panose="020B0503020204020204" charset="-122"/>
                <a:cs typeface="微软雅黑" panose="020B0503020204020204" charset="-122"/>
                <a:sym typeface="+mn-ea"/>
              </a:rPr>
              <a:t>但</a:t>
            </a:r>
            <a:r>
              <a:rPr kern="100">
                <a:latin typeface="微软雅黑" panose="020B0503020204020204" charset="-122"/>
                <a:ea typeface="微软雅黑" panose="020B0503020204020204" charset="-122"/>
                <a:cs typeface="微软雅黑" panose="020B0503020204020204" charset="-122"/>
                <a:sym typeface="+mn-ea"/>
              </a:rPr>
              <a:t>培训难度较低，可以针对性提供解决方案。</a:t>
            </a:r>
          </a:p>
        </p:txBody>
      </p:sp>
    </p:spTree>
    <p:extLst>
      <p:ext uri="{BB962C8B-B14F-4D97-AF65-F5344CB8AC3E}">
        <p14:creationId xmlns:p14="http://schemas.microsoft.com/office/powerpoint/2010/main" val="194596623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28076" y="1360200"/>
            <a:ext cx="10443885" cy="6093976"/>
          </a:xfrm>
          <a:prstGeom prst="rect">
            <a:avLst/>
          </a:prstGeom>
          <a:noFill/>
        </p:spPr>
        <p:txBody>
          <a:bodyPr wrap="none" rtlCol="0">
            <a:spAutoFit/>
          </a:bodyPr>
          <a:lstStyle/>
          <a:p>
            <a:pPr>
              <a:lnSpc>
                <a:spcPct val="150000"/>
              </a:lnSpc>
            </a:pPr>
            <a:r>
              <a:rPr kumimoji="1" lang="zh-CN" altLang="en-US" sz="2000" b="1" dirty="0" smtClean="0">
                <a:latin typeface="Microsoft YaHei" charset="-122"/>
                <a:ea typeface="Microsoft YaHei" charset="-122"/>
                <a:cs typeface="Microsoft YaHei" charset="-122"/>
              </a:rPr>
              <a:t>项目名称</a:t>
            </a:r>
            <a:r>
              <a:rPr kumimoji="1" lang="zh-CN" altLang="en-US" sz="2000" dirty="0" smtClean="0">
                <a:latin typeface="Microsoft YaHei" charset="-122"/>
                <a:ea typeface="Microsoft YaHei" charset="-122"/>
                <a:cs typeface="Microsoft YaHei" charset="-122"/>
              </a:rPr>
              <a:t>：软件工程系列课程教学辅助网站的需求工程子项目</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项目开始日期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2018</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9</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21</a:t>
            </a:r>
            <a:r>
              <a:rPr kumimoji="1" lang="zh-CN" altLang="en-US" sz="2000" dirty="0" smtClean="0">
                <a:latin typeface="Microsoft YaHei" charset="-122"/>
                <a:ea typeface="Microsoft YaHei" charset="-122"/>
                <a:cs typeface="Microsoft YaHei" charset="-122"/>
              </a:rPr>
              <a:t>日</a:t>
            </a:r>
            <a:r>
              <a:rPr kumimoji="1" lang="en-US" altLang="zh-CN" sz="2000" dirty="0" smtClean="0">
                <a:latin typeface="Microsoft YaHei" charset="-122"/>
                <a:ea typeface="Microsoft YaHei" charset="-122"/>
                <a:cs typeface="Microsoft YaHei" charset="-122"/>
              </a:rPr>
              <a:t>	</a:t>
            </a:r>
            <a:r>
              <a:rPr kumimoji="1" lang="zh-CN" altLang="en-US" sz="2000" b="1" dirty="0" smtClean="0">
                <a:latin typeface="Microsoft YaHei" charset="-122"/>
                <a:ea typeface="Microsoft YaHei" charset="-122"/>
                <a:cs typeface="Microsoft YaHei" charset="-122"/>
              </a:rPr>
              <a:t>项目完成日期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2019</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13</a:t>
            </a:r>
            <a:r>
              <a:rPr kumimoji="1" lang="zh-CN" altLang="en-US" sz="2000" dirty="0" smtClean="0">
                <a:latin typeface="Microsoft YaHei" charset="-122"/>
                <a:ea typeface="Microsoft YaHei" charset="-122"/>
                <a:cs typeface="Microsoft YaHei" charset="-122"/>
              </a:rPr>
              <a:t>日</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a:latin typeface="Microsoft YaHei" charset="-122"/>
                <a:ea typeface="Microsoft YaHei" charset="-122"/>
                <a:cs typeface="Microsoft YaHei" charset="-122"/>
              </a:rPr>
              <a:t>预算</a:t>
            </a:r>
            <a:r>
              <a:rPr kumimoji="1" lang="zh-CN" altLang="en-US" sz="2000" dirty="0">
                <a:latin typeface="Microsoft YaHei" charset="-122"/>
                <a:ea typeface="Microsoft YaHei" charset="-122"/>
                <a:cs typeface="Microsoft YaHei" charset="-122"/>
              </a:rPr>
              <a:t>：该项目预算</a:t>
            </a:r>
            <a:r>
              <a:rPr kumimoji="1" lang="zh-CN" altLang="en-US" sz="2000" dirty="0" smtClean="0">
                <a:latin typeface="Microsoft YaHei" charset="-122"/>
                <a:ea typeface="Microsoft YaHei" charset="-122"/>
                <a:cs typeface="Microsoft YaHei" charset="-122"/>
              </a:rPr>
              <a:t>为</a:t>
            </a:r>
            <a:r>
              <a:rPr lang="en-US" altLang="zh-CN" sz="2000" dirty="0" smtClean="0"/>
              <a:t>70322.3</a:t>
            </a:r>
            <a:r>
              <a:rPr kumimoji="1" lang="zh-CN" altLang="en-US" sz="2000" dirty="0" smtClean="0">
                <a:latin typeface="Microsoft YaHei" charset="-122"/>
                <a:ea typeface="Microsoft YaHei" charset="-122"/>
                <a:cs typeface="Microsoft YaHei" charset="-122"/>
              </a:rPr>
              <a:t>元</a:t>
            </a:r>
            <a:r>
              <a:rPr kumimoji="1" lang="zh-CN" altLang="en-US" sz="2000" dirty="0">
                <a:latin typeface="Microsoft YaHei" charset="-122"/>
                <a:ea typeface="Microsoft YaHei" charset="-122"/>
                <a:cs typeface="Microsoft YaHei" charset="-122"/>
              </a:rPr>
              <a:t>，可根据需要增资。项目的主要成本为内部人工费用。</a:t>
            </a:r>
          </a:p>
          <a:p>
            <a:pPr>
              <a:lnSpc>
                <a:spcPct val="150000"/>
              </a:lnSpc>
            </a:pPr>
            <a:r>
              <a:rPr kumimoji="1" lang="zh-CN" altLang="en-US" sz="2000" b="1" dirty="0" smtClean="0">
                <a:latin typeface="Microsoft YaHei" charset="-122"/>
                <a:ea typeface="Microsoft YaHei" charset="-122"/>
                <a:cs typeface="Microsoft YaHei" charset="-122"/>
              </a:rPr>
              <a:t>项目经理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刘</a:t>
            </a:r>
            <a:r>
              <a:rPr lang="zh-CN" altLang="zh-CN" sz="2000" dirty="0" smtClean="0">
                <a:latin typeface="Microsoft YaHei" charset="-122"/>
                <a:ea typeface="Microsoft YaHei" charset="-122"/>
                <a:cs typeface="Microsoft YaHei" charset="-122"/>
              </a:rPr>
              <a:t>祺</a:t>
            </a:r>
            <a:r>
              <a:rPr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浙江大学城市学院 软件工程</a:t>
            </a:r>
            <a:r>
              <a:rPr lang="en-US" altLang="zh-CN" sz="2000" dirty="0">
                <a:latin typeface="Microsoft YaHei" charset="-122"/>
                <a:ea typeface="Microsoft YaHei" charset="-122"/>
                <a:cs typeface="Microsoft YaHei" charset="-122"/>
              </a:rPr>
              <a:t>1602</a:t>
            </a:r>
            <a:r>
              <a:rPr lang="zh-CN" altLang="zh-CN" sz="2000" dirty="0" smtClean="0">
                <a:latin typeface="Microsoft YaHei" charset="-122"/>
                <a:ea typeface="Microsoft YaHei" charset="-122"/>
                <a:cs typeface="Microsoft YaHei" charset="-122"/>
              </a:rPr>
              <a:t>学生</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zh-CN" altLang="zh-CN" sz="2000" dirty="0" smtClean="0">
                <a:latin typeface="Microsoft YaHei" charset="-122"/>
                <a:ea typeface="Microsoft YaHei" charset="-122"/>
                <a:cs typeface="Microsoft YaHei" charset="-122"/>
              </a:rPr>
              <a:t>手机号</a:t>
            </a:r>
            <a:r>
              <a:rPr lang="zh-CN" altLang="zh-CN"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15988198404</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项目目标</a:t>
            </a:r>
            <a:r>
              <a:rPr kumimoji="1"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开发一个软件工程系列课程的教学辅助网站，进行专业知识的</a:t>
            </a:r>
            <a:r>
              <a:rPr lang="zh-CN" altLang="en-US" sz="2000" dirty="0" smtClean="0">
                <a:latin typeface="Microsoft YaHei" charset="-122"/>
                <a:ea typeface="Microsoft YaHei" charset="-122"/>
                <a:cs typeface="Microsoft YaHei" charset="-122"/>
              </a:rPr>
              <a:t>交流</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专业的、垂直的，不同课程之间的交流、指导）学习。制作专门的社区类型（如</a:t>
            </a:r>
            <a:r>
              <a:rPr lang="en-US" altLang="zh-CN" sz="2000" dirty="0">
                <a:latin typeface="Microsoft YaHei" charset="-122"/>
                <a:ea typeface="Microsoft YaHei" charset="-122"/>
                <a:cs typeface="Microsoft YaHei" charset="-122"/>
              </a:rPr>
              <a:t>CSDN</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交流社区，进行课外交流共享，要求毕业的学长也能参与进来，加深在校学生对该</a:t>
            </a:r>
            <a:r>
              <a:rPr lang="zh-CN" altLang="en-US" sz="2000" dirty="0" smtClean="0">
                <a:latin typeface="Microsoft YaHei" charset="-122"/>
                <a:ea typeface="Microsoft YaHei" charset="-122"/>
                <a:cs typeface="Microsoft YaHei" charset="-122"/>
              </a:rPr>
              <a:t>系列</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课程</a:t>
            </a:r>
            <a:r>
              <a:rPr lang="zh-CN" altLang="en-US" sz="2000" dirty="0">
                <a:latin typeface="Microsoft YaHei" charset="-122"/>
                <a:ea typeface="Microsoft YaHei" charset="-122"/>
                <a:cs typeface="Microsoft YaHei" charset="-122"/>
              </a:rPr>
              <a:t>的了解，充实相关知识。在本学期结束之前，完成“软件工程系列课程教学辅助网站</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需求工程子项目，按时完成各阶段的文档编写，通过杨枨老师和侯宏仑老师的审核验收</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并</a:t>
            </a:r>
            <a:r>
              <a:rPr lang="zh-CN" altLang="en-US" sz="2000" dirty="0">
                <a:latin typeface="Microsoft YaHei" charset="-122"/>
                <a:ea typeface="Microsoft YaHei" charset="-122"/>
                <a:cs typeface="Microsoft YaHei" charset="-122"/>
              </a:rPr>
              <a:t>按要求提交修改完善的全部文档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项目成功的主要标准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通过杨枨老师和侯</a:t>
            </a:r>
            <a:r>
              <a:rPr lang="zh-CN" altLang="zh-CN" sz="2000" dirty="0" smtClean="0">
                <a:latin typeface="Microsoft YaHei" charset="-122"/>
                <a:ea typeface="Microsoft YaHei" charset="-122"/>
                <a:cs typeface="Microsoft YaHei" charset="-122"/>
              </a:rPr>
              <a:t>宏</a:t>
            </a:r>
            <a:r>
              <a:rPr lang="zh-CN" altLang="en-US" sz="2000" dirty="0" smtClean="0">
                <a:latin typeface="Microsoft YaHei" charset="-122"/>
                <a:ea typeface="Microsoft YaHei" charset="-122"/>
                <a:cs typeface="Microsoft YaHei" charset="-122"/>
              </a:rPr>
              <a:t>仑</a:t>
            </a:r>
            <a:r>
              <a:rPr lang="zh-CN" altLang="zh-CN" sz="2000" dirty="0" smtClean="0">
                <a:latin typeface="Microsoft YaHei" charset="-122"/>
                <a:ea typeface="Microsoft YaHei" charset="-122"/>
                <a:cs typeface="Microsoft YaHei" charset="-122"/>
              </a:rPr>
              <a:t>老师</a:t>
            </a:r>
            <a:r>
              <a:rPr lang="zh-CN" altLang="zh-CN" sz="2000" dirty="0">
                <a:latin typeface="Microsoft YaHei" charset="-122"/>
                <a:ea typeface="Microsoft YaHei" charset="-122"/>
                <a:cs typeface="Microsoft YaHei" charset="-122"/>
              </a:rPr>
              <a:t>的审核验收。</a:t>
            </a: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zh-CN" altLang="en-US" sz="2000" dirty="0">
              <a:latin typeface="Microsoft YaHei" charset="-122"/>
              <a:ea typeface="Microsoft YaHei" charset="-122"/>
              <a:cs typeface="Microsoft YaHei" charset="-122"/>
            </a:endParaRPr>
          </a:p>
        </p:txBody>
      </p:sp>
      <p:sp>
        <p:nvSpPr>
          <p:cNvPr id="12" name="矩形 11"/>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Tree>
    <p:extLst>
      <p:ext uri="{BB962C8B-B14F-4D97-AF65-F5344CB8AC3E}">
        <p14:creationId xmlns:p14="http://schemas.microsoft.com/office/powerpoint/2010/main" val="15640057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12" name="矩形 11"/>
          <p:cNvSpPr/>
          <p:nvPr/>
        </p:nvSpPr>
        <p:spPr>
          <a:xfrm>
            <a:off x="5362461" y="2796824"/>
            <a:ext cx="146706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角色及职责</a:t>
            </a:r>
            <a:endParaRPr kumimoji="1" lang="zh-CN" altLang="en-US" sz="2000" b="1" dirty="0">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500028469"/>
              </p:ext>
            </p:extLst>
          </p:nvPr>
        </p:nvGraphicFramePr>
        <p:xfrm>
          <a:off x="2233482" y="3204696"/>
          <a:ext cx="7725027" cy="3528152"/>
        </p:xfrm>
        <a:graphic>
          <a:graphicData uri="http://schemas.openxmlformats.org/drawingml/2006/table">
            <a:tbl>
              <a:tblPr firstRow="1">
                <a:tableStyleId>{2D5ABB26-0587-4C30-8999-92F81FD0307C}</a:tableStyleId>
              </a:tblPr>
              <a:tblGrid>
                <a:gridCol w="1249090"/>
                <a:gridCol w="1821590"/>
                <a:gridCol w="1222712"/>
                <a:gridCol w="3431635"/>
              </a:tblGrid>
              <a:tr h="295016">
                <a:tc>
                  <a:txBody>
                    <a:bodyPr/>
                    <a:lstStyle/>
                    <a:p>
                      <a:pPr>
                        <a:spcAft>
                          <a:spcPts val="0"/>
                        </a:spcAft>
                      </a:pPr>
                      <a:r>
                        <a:rPr lang="zh-CN" sz="1600" kern="100" dirty="0">
                          <a:effectLst/>
                        </a:rPr>
                        <a:t>姓名</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角色</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职位</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联系信息</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sz="1600" kern="100" dirty="0">
                          <a:effectLst/>
                        </a:rPr>
                        <a:t>侯</a:t>
                      </a:r>
                      <a:r>
                        <a:rPr lang="zh-CN" sz="1600" kern="100" dirty="0" smtClean="0">
                          <a:effectLst/>
                        </a:rPr>
                        <a:t>宏</a:t>
                      </a:r>
                      <a:r>
                        <a:rPr lang="zh-CN" altLang="en-US" sz="1600" kern="100" dirty="0" smtClean="0">
                          <a:effectLst/>
                        </a:rPr>
                        <a:t>仑</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a:effectLst/>
                        </a:rPr>
                        <a:t>老师</a:t>
                      </a:r>
                      <a:endParaRPr lang="zh-CN" sz="1600" kern="10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en-US" sz="1600" kern="100" dirty="0" err="1" smtClean="0">
                          <a:effectLst/>
                        </a:rPr>
                        <a:t>ubilabs@zucc.edu.c</a:t>
                      </a:r>
                      <a:r>
                        <a:rPr lang="en-US" altLang="zh-CN" sz="1600" kern="100" dirty="0" err="1" smtClean="0">
                          <a:effectLst/>
                        </a:rPr>
                        <a:t>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95016">
                <a:tc>
                  <a:txBody>
                    <a:bodyPr/>
                    <a:lstStyle/>
                    <a:p>
                      <a:pPr>
                        <a:spcAft>
                          <a:spcPts val="0"/>
                        </a:spcAft>
                      </a:pPr>
                      <a:r>
                        <a:rPr lang="zh-CN" sz="1600" kern="100">
                          <a:effectLst/>
                        </a:rPr>
                        <a:t>杨枨</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600" kern="100" dirty="0">
                          <a:effectLst/>
                        </a:rPr>
                        <a:t>老师</a:t>
                      </a:r>
                      <a:endParaRPr lang="zh-CN" sz="1600" kern="100" dirty="0">
                        <a:effectLst/>
                        <a:latin typeface="Times New Roman" charset="0"/>
                        <a:ea typeface="宋体" charset="-122"/>
                      </a:endParaRPr>
                    </a:p>
                  </a:txBody>
                  <a:tcPr marL="68580" marR="68580" marT="0" marB="0"/>
                </a:tc>
                <a:tc>
                  <a:txBody>
                    <a:bodyPr/>
                    <a:lstStyle/>
                    <a:p>
                      <a:pPr>
                        <a:spcAft>
                          <a:spcPts val="0"/>
                        </a:spcAft>
                      </a:pPr>
                      <a:r>
                        <a:rPr lang="en-US" sz="1600" kern="100" dirty="0" err="1">
                          <a:effectLst/>
                        </a:rPr>
                        <a:t>yangc@zucc.edu.cn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刘祺</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项目经理</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31602297@stu.zucc.edu.cn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陈铭阳</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31601386@stu.zucc.edu.cn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赵唯皓</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赵佳锋</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dirty="0">
                          <a:effectLst/>
                        </a:rPr>
                        <a:t>蓝舒雯</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zh-CN" sz="1400" kern="100" dirty="0">
                          <a:effectLst/>
                        </a:rPr>
                        <a:t>学生</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en-US" altLang="zh-CN" sz="1600" kern="100" dirty="0" smtClean="0">
                          <a:effectLst/>
                        </a:rPr>
                        <a:t>31601380@stu.zucc.edu.cn</a:t>
                      </a:r>
                      <a:endParaRPr lang="zh-CN" altLang="zh-CN" sz="1600" kern="100" dirty="0" smtClean="0">
                        <a:effectLst/>
                        <a:latin typeface="Times New Roman" charset="0"/>
                        <a:ea typeface="宋体" charset="-122"/>
                      </a:endParaRPr>
                    </a:p>
                    <a:p>
                      <a:pPr>
                        <a:spcAft>
                          <a:spcPts val="0"/>
                        </a:spcAft>
                      </a:pP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altLang="en-US" sz="1600" kern="100" dirty="0" smtClean="0">
                          <a:effectLst/>
                          <a:latin typeface="Times New Roman" charset="0"/>
                          <a:ea typeface="宋体" charset="-122"/>
                        </a:rPr>
                        <a:t>签名：</a:t>
                      </a:r>
                      <a:endParaRPr lang="en-US" altLang="zh-CN" sz="1600" kern="100" dirty="0" smtClean="0">
                        <a:effectLst/>
                        <a:latin typeface="Times New Roman" charset="0"/>
                        <a:ea typeface="宋体" charset="-122"/>
                      </a:endParaRPr>
                    </a:p>
                    <a:p>
                      <a:pPr>
                        <a:spcAft>
                          <a:spcPts val="0"/>
                        </a:spcAft>
                      </a:pPr>
                      <a:r>
                        <a:rPr lang="zh-CN" altLang="en-US" sz="1600" kern="100" dirty="0" smtClean="0">
                          <a:effectLst/>
                          <a:latin typeface="Times New Roman" charset="0"/>
                          <a:ea typeface="宋体" charset="-122"/>
                        </a:rPr>
                        <a:t>意见：</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gridSpan="4">
                  <a:txBody>
                    <a:bodyPr/>
                    <a:lstStyle/>
                    <a:p>
                      <a:pPr algn="r">
                        <a:spcAft>
                          <a:spcPts val="0"/>
                        </a:spcAft>
                      </a:pPr>
                      <a:r>
                        <a:rPr lang="zh-CN" altLang="en-US" sz="1600" kern="100" dirty="0" smtClean="0">
                          <a:effectLst/>
                          <a:latin typeface="STKaiti" charset="-122"/>
                          <a:ea typeface="STKaiti" charset="-122"/>
                          <a:cs typeface="STKaiti" charset="-122"/>
                        </a:rPr>
                        <a:t>我会参与并领导这个</a:t>
                      </a:r>
                      <a:r>
                        <a:rPr lang="zh-CN" altLang="en-US" sz="1600" kern="100" dirty="0" smtClean="0">
                          <a:effectLst/>
                          <a:latin typeface="STKaiti" charset="-122"/>
                          <a:ea typeface="STKaiti" charset="-122"/>
                          <a:cs typeface="STKaiti" charset="-122"/>
                        </a:rPr>
                        <a:t>项目，因为它对我们至关重要，我希望一起努力，完成项目。</a:t>
                      </a:r>
                      <a:endParaRPr lang="en-US" altLang="zh-CN" sz="1600" kern="100" dirty="0" smtClean="0">
                        <a:effectLst/>
                        <a:latin typeface="STKaiti" charset="-122"/>
                        <a:ea typeface="STKaiti" charset="-122"/>
                        <a:cs typeface="STKaiti" charset="-122"/>
                      </a:endParaRPr>
                    </a:p>
                    <a:p>
                      <a:pPr algn="r">
                        <a:spcAft>
                          <a:spcPts val="0"/>
                        </a:spcAft>
                      </a:pPr>
                      <a:r>
                        <a:rPr lang="en-US" altLang="zh-CN" sz="1600" kern="100" dirty="0" smtClean="0">
                          <a:effectLst/>
                          <a:latin typeface="STKaiti" charset="-122"/>
                          <a:ea typeface="STKaiti" charset="-122"/>
                          <a:cs typeface="STKaiti" charset="-122"/>
                        </a:rPr>
                        <a:t>——</a:t>
                      </a:r>
                      <a:r>
                        <a:rPr lang="zh-CN" altLang="en-US" sz="1600" kern="100" dirty="0" smtClean="0">
                          <a:effectLst/>
                          <a:latin typeface="STKaiti" charset="-122"/>
                          <a:ea typeface="STKaiti" charset="-122"/>
                          <a:cs typeface="STKaiti" charset="-122"/>
                        </a:rPr>
                        <a:t>刘祺</a:t>
                      </a:r>
                      <a:endParaRPr lang="zh-CN" sz="1600" kern="100" dirty="0">
                        <a:effectLst/>
                        <a:latin typeface="STKaiti" charset="-122"/>
                        <a:ea typeface="STKaiti" charset="-122"/>
                        <a:cs typeface="STKaiti"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
        <p:nvSpPr>
          <p:cNvPr id="4" name="矩形 3"/>
          <p:cNvSpPr/>
          <p:nvPr/>
        </p:nvSpPr>
        <p:spPr>
          <a:xfrm>
            <a:off x="2108145" y="896948"/>
            <a:ext cx="6096000" cy="1901483"/>
          </a:xfrm>
          <a:prstGeom prst="rect">
            <a:avLst/>
          </a:prstGeom>
        </p:spPr>
        <p:txBody>
          <a:bodyPr>
            <a:spAutoFit/>
          </a:bodyPr>
          <a:lstStyle/>
          <a:p>
            <a:pPr>
              <a:lnSpc>
                <a:spcPct val="150000"/>
              </a:lnSpc>
            </a:pPr>
            <a:r>
              <a:rPr lang="zh-CN" altLang="zh-CN" sz="1600" kern="100" dirty="0"/>
              <a:t>方法</a:t>
            </a:r>
            <a:r>
              <a:rPr lang="zh-CN" altLang="en-US" sz="1600" kern="100" dirty="0"/>
              <a:t>：</a:t>
            </a:r>
            <a:endParaRPr lang="en-US" altLang="zh-CN" sz="1600" kern="100" dirty="0"/>
          </a:p>
          <a:p>
            <a:pPr marL="285750" indent="-285750">
              <a:lnSpc>
                <a:spcPct val="150000"/>
              </a:lnSpc>
              <a:buFont typeface="Arial" charset="0"/>
              <a:buChar char="•"/>
            </a:pPr>
            <a:r>
              <a:rPr lang="zh-CN" altLang="zh-CN" sz="1600" kern="100" dirty="0"/>
              <a:t>通过调研以决定该项目的需求。</a:t>
            </a:r>
          </a:p>
          <a:p>
            <a:pPr marL="285750" indent="-285750">
              <a:lnSpc>
                <a:spcPct val="150000"/>
              </a:lnSpc>
              <a:buFont typeface="Arial" charset="0"/>
              <a:buChar char="•"/>
            </a:pPr>
            <a:r>
              <a:rPr lang="zh-CN" altLang="zh-CN" sz="1600" kern="100" dirty="0"/>
              <a:t>通过与用户代表的访谈方式来明确需求。</a:t>
            </a:r>
          </a:p>
          <a:p>
            <a:pPr marL="285750" indent="-285750">
              <a:lnSpc>
                <a:spcPct val="150000"/>
              </a:lnSpc>
              <a:buFont typeface="Arial" charset="0"/>
              <a:buChar char="•"/>
            </a:pPr>
            <a:r>
              <a:rPr lang="zh-CN" altLang="zh-CN" sz="1600" kern="100" dirty="0"/>
              <a:t>通过小组会议的方式来解决项目中遇到的问题。</a:t>
            </a:r>
          </a:p>
          <a:p>
            <a:pPr marL="285750" indent="-285750">
              <a:lnSpc>
                <a:spcPct val="150000"/>
              </a:lnSpc>
              <a:buFont typeface="Arial" charset="0"/>
              <a:buChar char="•"/>
            </a:pPr>
            <a:r>
              <a:rPr lang="zh-CN" altLang="zh-CN" sz="1600" kern="100" dirty="0"/>
              <a:t>使用双周滚动的方法不断对前面完成的任务内容进行改进。</a:t>
            </a:r>
          </a:p>
        </p:txBody>
      </p:sp>
    </p:spTree>
    <p:extLst>
      <p:ext uri="{BB962C8B-B14F-4D97-AF65-F5344CB8AC3E}">
        <p14:creationId xmlns:p14="http://schemas.microsoft.com/office/powerpoint/2010/main" val="10446329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sp>
        <p:nvSpPr>
          <p:cNvPr id="12" name="矩形 11"/>
          <p:cNvSpPr/>
          <p:nvPr/>
        </p:nvSpPr>
        <p:spPr>
          <a:xfrm>
            <a:off x="7207359" y="767730"/>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【4】</a:t>
            </a:r>
            <a:endParaRPr lang="zh-CN" altLang="en-US" sz="1100" dirty="0"/>
          </a:p>
        </p:txBody>
      </p:sp>
      <p:pic>
        <p:nvPicPr>
          <p:cNvPr id="11" name="图片 10"/>
          <p:cNvPicPr>
            <a:picLocks noChangeAspect="1"/>
          </p:cNvPicPr>
          <p:nvPr/>
        </p:nvPicPr>
        <p:blipFill>
          <a:blip r:embed="rId2"/>
          <a:stretch>
            <a:fillRect/>
          </a:stretch>
        </p:blipFill>
        <p:spPr>
          <a:xfrm>
            <a:off x="2773363" y="1519580"/>
            <a:ext cx="6565902" cy="4765416"/>
          </a:xfrm>
          <a:prstGeom prst="rect">
            <a:avLst/>
          </a:prstGeom>
        </p:spPr>
      </p:pic>
    </p:spTree>
    <p:extLst>
      <p:ext uri="{BB962C8B-B14F-4D97-AF65-F5344CB8AC3E}">
        <p14:creationId xmlns:p14="http://schemas.microsoft.com/office/powerpoint/2010/main" val="1928447171"/>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2"/>
          <a:stretch>
            <a:fillRect/>
          </a:stretch>
        </p:blipFill>
        <p:spPr>
          <a:xfrm>
            <a:off x="2892423" y="1911042"/>
            <a:ext cx="6951665" cy="4162482"/>
          </a:xfrm>
          <a:prstGeom prst="rect">
            <a:avLst/>
          </a:prstGeom>
        </p:spPr>
      </p:pic>
    </p:spTree>
    <p:extLst>
      <p:ext uri="{BB962C8B-B14F-4D97-AF65-F5344CB8AC3E}">
        <p14:creationId xmlns:p14="http://schemas.microsoft.com/office/powerpoint/2010/main" val="1588402473"/>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2943222" y="1511162"/>
            <a:ext cx="6305552" cy="5163450"/>
          </a:xfrm>
          <a:prstGeom prst="rect">
            <a:avLst/>
          </a:prstGeom>
        </p:spPr>
      </p:pic>
    </p:spTree>
    <p:extLst>
      <p:ext uri="{BB962C8B-B14F-4D97-AF65-F5344CB8AC3E}">
        <p14:creationId xmlns:p14="http://schemas.microsoft.com/office/powerpoint/2010/main" val="91114785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01	</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项目概述</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PROJECT OVERVIEW</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C1ECF869-D5F2-499A-8707-FDE2FD1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984066568"/>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121058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支持条件</a:t>
            </a:r>
            <a:endParaRPr kumimoji="1" lang="zh-CN" altLang="en-US" sz="2000" b="1" dirty="0">
              <a:latin typeface="Microsoft YaHei" charset="-122"/>
              <a:ea typeface="Microsoft YaHei" charset="-122"/>
              <a:cs typeface="Microsoft YaHei" charset="-122"/>
            </a:endParaRPr>
          </a:p>
        </p:txBody>
      </p:sp>
      <p:sp>
        <p:nvSpPr>
          <p:cNvPr id="2" name="矩形 1"/>
          <p:cNvSpPr/>
          <p:nvPr/>
        </p:nvSpPr>
        <p:spPr>
          <a:xfrm>
            <a:off x="1642284" y="2278384"/>
            <a:ext cx="1800493" cy="358881"/>
          </a:xfrm>
          <a:prstGeom prst="rect">
            <a:avLst/>
          </a:prstGeom>
        </p:spPr>
        <p:txBody>
          <a:bodyPr wrap="none">
            <a:spAutoFit/>
          </a:bodyPr>
          <a:lstStyle/>
          <a:p>
            <a:pPr>
              <a:lnSpc>
                <a:spcPts val="2200"/>
              </a:lnSpc>
              <a:spcBef>
                <a:spcPts val="600"/>
              </a:spcBef>
              <a:spcAft>
                <a:spcPts val="600"/>
              </a:spcAft>
            </a:pPr>
            <a:r>
              <a:rPr lang="zh-CN" altLang="zh-CN">
                <a:latin typeface="Microsoft YaHei" charset="-122"/>
                <a:ea typeface="Microsoft YaHei" charset="-122"/>
                <a:cs typeface="Microsoft YaHei" charset="-122"/>
              </a:rPr>
              <a:t>计算机系统支持</a:t>
            </a:r>
            <a:endParaRPr lang="zh-CN" altLang="zh-CN" sz="2000">
              <a:effectLst/>
              <a:latin typeface="Microsoft YaHei" charset="-122"/>
              <a:ea typeface="Microsoft YaHei" charset="-122"/>
              <a:cs typeface="Microsoft YaHei" charset="-122"/>
            </a:endParaRPr>
          </a:p>
        </p:txBody>
      </p:sp>
      <p:sp>
        <p:nvSpPr>
          <p:cNvPr id="5" name="矩形 4"/>
          <p:cNvSpPr/>
          <p:nvPr/>
        </p:nvSpPr>
        <p:spPr>
          <a:xfrm>
            <a:off x="3766457" y="2278384"/>
            <a:ext cx="6096000" cy="2862322"/>
          </a:xfrm>
          <a:prstGeom prst="rect">
            <a:avLst/>
          </a:prstGeom>
        </p:spPr>
        <p:txBody>
          <a:bodyPr>
            <a:spAutoFit/>
          </a:bodyPr>
          <a:lstStyle/>
          <a:p>
            <a:pPr indent="304800" algn="just">
              <a:spcAft>
                <a:spcPts val="0"/>
              </a:spcAft>
            </a:pPr>
            <a:r>
              <a:rPr lang="zh-CN" altLang="zh-CN" dirty="0">
                <a:latin typeface="Microsoft YaHei" charset="-122"/>
                <a:ea typeface="Microsoft YaHei" charset="-122"/>
                <a:cs typeface="Microsoft YaHei" charset="-122"/>
              </a:rPr>
              <a:t>装有：</a:t>
            </a:r>
          </a:p>
          <a:p>
            <a:pPr indent="304800" algn="just">
              <a:spcAft>
                <a:spcPts val="0"/>
              </a:spcAft>
            </a:pPr>
            <a:r>
              <a:rPr lang="en-US" altLang="zh-CN" dirty="0">
                <a:latin typeface="Microsoft YaHei" charset="-122"/>
                <a:ea typeface="Microsoft YaHei" charset="-122"/>
                <a:cs typeface="Microsoft YaHei" charset="-122"/>
              </a:rPr>
              <a:t>Microsoft Project </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绘制甘特图</a:t>
            </a:r>
          </a:p>
          <a:p>
            <a:pPr indent="304800" algn="just">
              <a:spcAft>
                <a:spcPts val="0"/>
              </a:spcAft>
            </a:pPr>
            <a:r>
              <a:rPr lang="en-US" altLang="zh-CN" dirty="0">
                <a:latin typeface="Microsoft YaHei" charset="-122"/>
                <a:ea typeface="Microsoft YaHei" charset="-122"/>
                <a:cs typeface="Microsoft YaHei" charset="-122"/>
              </a:rPr>
              <a:t>Microsoft </a:t>
            </a:r>
            <a:r>
              <a:rPr lang="en-US" altLang="zh-CN" dirty="0" smtClean="0">
                <a:latin typeface="Microsoft YaHei" charset="-122"/>
                <a:ea typeface="Microsoft YaHei" charset="-122"/>
                <a:cs typeface="Microsoft YaHei" charset="-122"/>
              </a:rPr>
              <a:t>Office</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编写文档</a:t>
            </a:r>
          </a:p>
          <a:p>
            <a:pPr indent="304800" algn="just">
              <a:spcAft>
                <a:spcPts val="0"/>
              </a:spcAft>
            </a:pPr>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r>
              <a:rPr lang="zh-CN" altLang="zh-CN" dirty="0">
                <a:latin typeface="Microsoft YaHei" charset="-122"/>
                <a:ea typeface="Microsoft YaHei" charset="-122"/>
                <a:cs typeface="Microsoft YaHei" charset="-122"/>
              </a:rPr>
              <a:t>：配置管理工具</a:t>
            </a:r>
          </a:p>
          <a:p>
            <a:pPr indent="304800" algn="just">
              <a:spcAft>
                <a:spcPts val="0"/>
              </a:spcAft>
            </a:pPr>
            <a:r>
              <a:rPr lang="en-US" altLang="zh-CN" dirty="0" err="1">
                <a:latin typeface="Microsoft YaHei" charset="-122"/>
                <a:ea typeface="Microsoft YaHei" charset="-122"/>
                <a:cs typeface="Microsoft YaHei" charset="-122"/>
              </a:rPr>
              <a:t>ProcessOn</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：在线</a:t>
            </a:r>
            <a:r>
              <a:rPr lang="en-US" altLang="zh-CN" dirty="0" err="1">
                <a:latin typeface="Microsoft YaHei" charset="-122"/>
                <a:ea typeface="Microsoft YaHei" charset="-122"/>
                <a:cs typeface="Microsoft YaHei" charset="-122"/>
              </a:rPr>
              <a:t>uml</a:t>
            </a:r>
            <a:r>
              <a:rPr lang="zh-CN" altLang="zh-CN" dirty="0">
                <a:latin typeface="Microsoft YaHei" charset="-122"/>
                <a:ea typeface="Microsoft YaHei" charset="-122"/>
                <a:cs typeface="Microsoft YaHei" charset="-122"/>
              </a:rPr>
              <a:t>建模工具</a:t>
            </a:r>
          </a:p>
          <a:p>
            <a:pPr indent="304800" algn="just">
              <a:spcAft>
                <a:spcPts val="0"/>
              </a:spcAft>
            </a:pPr>
            <a:r>
              <a:rPr lang="zh-CN" altLang="en-US" dirty="0" smtClean="0">
                <a:latin typeface="Microsoft YaHei" charset="-122"/>
                <a:ea typeface="Microsoft YaHei" charset="-122"/>
                <a:cs typeface="Microsoft YaHei" charset="-122"/>
              </a:rPr>
              <a:t>墨刀</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在线</a:t>
            </a:r>
            <a:r>
              <a:rPr lang="zh-CN" altLang="zh-CN" dirty="0" smtClean="0">
                <a:latin typeface="Microsoft YaHei" charset="-122"/>
                <a:ea typeface="Microsoft YaHei" charset="-122"/>
                <a:cs typeface="Microsoft YaHei" charset="-122"/>
              </a:rPr>
              <a:t>界面</a:t>
            </a:r>
            <a:r>
              <a:rPr lang="zh-CN" altLang="zh-CN" dirty="0">
                <a:latin typeface="Microsoft YaHei" charset="-122"/>
                <a:ea typeface="Microsoft YaHei" charset="-122"/>
                <a:cs typeface="Microsoft YaHei" charset="-122"/>
              </a:rPr>
              <a:t>原型制作工具 </a:t>
            </a:r>
          </a:p>
          <a:p>
            <a:pPr marL="304800">
              <a:spcAft>
                <a:spcPts val="0"/>
              </a:spcAft>
            </a:pPr>
            <a:r>
              <a:rPr lang="en-US" altLang="zh-CN" dirty="0" err="1">
                <a:latin typeface="Microsoft YaHei" charset="-122"/>
                <a:ea typeface="Microsoft YaHei" charset="-122"/>
                <a:cs typeface="Microsoft YaHei" charset="-122"/>
              </a:rPr>
              <a:t>Navicat</a:t>
            </a:r>
            <a:r>
              <a:rPr lang="en-US" altLang="zh-CN" dirty="0">
                <a:latin typeface="Microsoft YaHei" charset="-122"/>
                <a:ea typeface="Microsoft YaHei" charset="-122"/>
                <a:cs typeface="Microsoft YaHei" charset="-122"/>
              </a:rPr>
              <a:t> for MySQL:</a:t>
            </a:r>
            <a:r>
              <a:rPr lang="zh-CN" altLang="zh-CN" dirty="0">
                <a:latin typeface="Microsoft YaHei" charset="-122"/>
                <a:ea typeface="Microsoft YaHei" charset="-122"/>
                <a:cs typeface="Microsoft YaHei" charset="-122"/>
              </a:rPr>
              <a:t>数据库软件</a:t>
            </a:r>
          </a:p>
          <a:p>
            <a:pPr marL="304800">
              <a:spcAft>
                <a:spcPts val="0"/>
              </a:spcAft>
            </a:pPr>
            <a:r>
              <a:rPr lang="en-US" altLang="zh-CN" dirty="0">
                <a:latin typeface="Microsoft YaHei" charset="-122"/>
                <a:ea typeface="Microsoft YaHei" charset="-122"/>
                <a:cs typeface="Microsoft YaHei" charset="-122"/>
              </a:rPr>
              <a:t>PowerDesigner16</a:t>
            </a:r>
            <a:r>
              <a:rPr lang="zh-CN" altLang="zh-CN"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E-R</a:t>
            </a:r>
            <a:r>
              <a:rPr lang="zh-CN" altLang="zh-CN" dirty="0">
                <a:latin typeface="Microsoft YaHei" charset="-122"/>
                <a:ea typeface="Microsoft YaHei" charset="-122"/>
                <a:cs typeface="Microsoft YaHei" charset="-122"/>
              </a:rPr>
              <a:t>图绘制工具 </a:t>
            </a:r>
          </a:p>
          <a:p>
            <a:pPr marL="304800">
              <a:spcAft>
                <a:spcPts val="0"/>
              </a:spcAft>
            </a:pPr>
            <a:r>
              <a:rPr lang="en-US" altLang="zh-CN" dirty="0">
                <a:latin typeface="Microsoft YaHei" charset="-122"/>
                <a:ea typeface="Microsoft YaHei" charset="-122"/>
                <a:cs typeface="Microsoft YaHei" charset="-122"/>
              </a:rPr>
              <a:t>Photo shop 2017</a:t>
            </a:r>
            <a:r>
              <a:rPr lang="zh-CN" altLang="zh-CN" dirty="0">
                <a:latin typeface="Microsoft YaHei" charset="-122"/>
                <a:ea typeface="Microsoft YaHei" charset="-122"/>
                <a:cs typeface="Microsoft YaHei" charset="-122"/>
              </a:rPr>
              <a:t>：绘图工具 ，操作系统</a:t>
            </a:r>
            <a:r>
              <a:rPr lang="zh-CN" altLang="zh-CN"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Win10/</a:t>
            </a:r>
            <a:r>
              <a:rPr lang="en-US" altLang="zh-CN" dirty="0" err="1" smtClean="0">
                <a:latin typeface="Microsoft YaHei" charset="-122"/>
                <a:ea typeface="Microsoft YaHei" charset="-122"/>
                <a:cs typeface="Microsoft YaHei" charset="-122"/>
              </a:rPr>
              <a:t>macOS</a:t>
            </a:r>
            <a:r>
              <a:rPr lang="zh-CN" altLang="zh-CN"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PC</a:t>
            </a:r>
            <a:r>
              <a:rPr lang="zh-CN" altLang="en-US" dirty="0" smtClean="0">
                <a:latin typeface="Microsoft YaHei" charset="-122"/>
                <a:ea typeface="Microsoft YaHei" charset="-122"/>
                <a:cs typeface="Microsoft YaHei" charset="-122"/>
              </a:rPr>
              <a:t>或</a:t>
            </a:r>
            <a:r>
              <a:rPr lang="en-US" altLang="zh-CN" dirty="0" smtClean="0">
                <a:latin typeface="Microsoft YaHei" charset="-122"/>
                <a:ea typeface="Microsoft YaHei" charset="-122"/>
                <a:cs typeface="Microsoft YaHei" charset="-122"/>
              </a:rPr>
              <a:t>Mac</a:t>
            </a:r>
            <a:endParaRPr lang="zh-CN" altLang="zh-CN" dirty="0">
              <a:latin typeface="Microsoft YaHei" charset="-122"/>
              <a:ea typeface="Microsoft YaHei" charset="-122"/>
              <a:cs typeface="Microsoft YaHei" charset="-122"/>
            </a:endParaRPr>
          </a:p>
        </p:txBody>
      </p:sp>
      <p:sp>
        <p:nvSpPr>
          <p:cNvPr id="13" name="矩形 12"/>
          <p:cNvSpPr/>
          <p:nvPr/>
        </p:nvSpPr>
        <p:spPr>
          <a:xfrm>
            <a:off x="1642284" y="5412559"/>
            <a:ext cx="1107996" cy="358881"/>
          </a:xfrm>
          <a:prstGeom prst="rect">
            <a:avLst/>
          </a:prstGeom>
        </p:spPr>
        <p:txBody>
          <a:bodyPr wrap="none">
            <a:spAutoFit/>
          </a:bodyPr>
          <a:lstStyle/>
          <a:p>
            <a:pPr>
              <a:lnSpc>
                <a:spcPts val="2200"/>
              </a:lnSpc>
              <a:spcBef>
                <a:spcPts val="600"/>
              </a:spcBef>
              <a:spcAft>
                <a:spcPts val="600"/>
              </a:spcAft>
            </a:pPr>
            <a:r>
              <a:rPr lang="zh-CN" altLang="en-US" dirty="0" smtClean="0">
                <a:latin typeface="Microsoft YaHei" charset="-122"/>
                <a:ea typeface="Microsoft YaHei" charset="-122"/>
                <a:cs typeface="Microsoft YaHei" charset="-122"/>
              </a:rPr>
              <a:t>用户</a:t>
            </a:r>
            <a:r>
              <a:rPr lang="zh-CN" altLang="zh-CN" dirty="0" smtClean="0">
                <a:latin typeface="Microsoft YaHei" charset="-122"/>
                <a:ea typeface="Microsoft YaHei" charset="-122"/>
                <a:cs typeface="Microsoft YaHei" charset="-122"/>
              </a:rPr>
              <a:t>支持</a:t>
            </a:r>
            <a:endParaRPr lang="zh-CN" altLang="zh-CN" sz="2000" dirty="0">
              <a:effectLst/>
              <a:latin typeface="Microsoft YaHei" charset="-122"/>
              <a:ea typeface="Microsoft YaHei" charset="-122"/>
              <a:cs typeface="Microsoft YaHei" charset="-122"/>
            </a:endParaRPr>
          </a:p>
        </p:txBody>
      </p:sp>
      <p:sp>
        <p:nvSpPr>
          <p:cNvPr id="14" name="矩形 13"/>
          <p:cNvSpPr/>
          <p:nvPr/>
        </p:nvSpPr>
        <p:spPr>
          <a:xfrm>
            <a:off x="3766457" y="5412559"/>
            <a:ext cx="6096000" cy="646331"/>
          </a:xfrm>
          <a:prstGeom prst="rect">
            <a:avLst/>
          </a:prstGeom>
        </p:spPr>
        <p:txBody>
          <a:bodyPr>
            <a:spAutoFit/>
          </a:bodyPr>
          <a:lstStyle/>
          <a:p>
            <a:pPr indent="304800" algn="just">
              <a:spcAft>
                <a:spcPts val="0"/>
              </a:spcAft>
            </a:pPr>
            <a:r>
              <a:rPr lang="zh-CN" altLang="en-US" dirty="0" smtClean="0">
                <a:latin typeface="Microsoft YaHei" charset="-122"/>
                <a:ea typeface="Microsoft YaHei" charset="-122"/>
                <a:cs typeface="Microsoft YaHei" charset="-122"/>
              </a:rPr>
              <a:t>定期</a:t>
            </a:r>
            <a:r>
              <a:rPr lang="zh-CN" altLang="en-US" dirty="0">
                <a:latin typeface="Microsoft YaHei" charset="-122"/>
                <a:ea typeface="Microsoft YaHei" charset="-122"/>
                <a:cs typeface="Microsoft YaHei" charset="-122"/>
              </a:rPr>
              <a:t>请项目下达者杨枨老师，侯宏仑老师与其他用户</a:t>
            </a:r>
            <a:r>
              <a:rPr lang="zh-CN" altLang="en-US" dirty="0" smtClean="0">
                <a:latin typeface="Microsoft YaHei" charset="-122"/>
                <a:ea typeface="Microsoft YaHei" charset="-122"/>
                <a:cs typeface="Microsoft YaHei" charset="-122"/>
              </a:rPr>
              <a:t>代表</a:t>
            </a:r>
            <a:r>
              <a:rPr lang="zh-CN" altLang="en-US" dirty="0">
                <a:latin typeface="Microsoft YaHei" charset="-122"/>
                <a:ea typeface="Microsoft YaHei" charset="-122"/>
                <a:cs typeface="Microsoft YaHei" charset="-122"/>
              </a:rPr>
              <a:t>对原型界面进行评测，获取修改意见。</a:t>
            </a:r>
          </a:p>
        </p:txBody>
      </p:sp>
    </p:spTree>
    <p:extLst>
      <p:ext uri="{BB962C8B-B14F-4D97-AF65-F5344CB8AC3E}">
        <p14:creationId xmlns:p14="http://schemas.microsoft.com/office/powerpoint/2010/main" val="210357906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范围管理计划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SCOPE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1"/>
          <p:cNvSpPr/>
          <p:nvPr/>
        </p:nvSpPr>
        <p:spPr>
          <a:xfrm>
            <a:off x="9395721" y="29639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830115315"/>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666588438"/>
              </p:ext>
            </p:extLst>
          </p:nvPr>
        </p:nvGraphicFramePr>
        <p:xfrm>
          <a:off x="1907627" y="1455274"/>
          <a:ext cx="7718833" cy="5155398"/>
        </p:xfrm>
        <a:graphic>
          <a:graphicData uri="http://schemas.openxmlformats.org/drawingml/2006/table">
            <a:tbl>
              <a:tblPr firstRow="1">
                <a:tableStyleId>{2D5ABB26-0587-4C30-8999-92F81FD0307C}</a:tableStyleId>
              </a:tblPr>
              <a:tblGrid>
                <a:gridCol w="7718833"/>
              </a:tblGrid>
              <a:tr h="1132038">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kern="100" dirty="0" smtClean="0">
                          <a:solidFill>
                            <a:schemeClr val="tx1"/>
                          </a:solidFill>
                          <a:effectLst/>
                          <a:latin typeface="+mn-lt"/>
                          <a:ea typeface="+mn-ea"/>
                          <a:cs typeface="+mn-cs"/>
                        </a:rPr>
                        <a:t>产品的特性和需求：</a:t>
                      </a:r>
                      <a:endParaRPr lang="zh-CN" sz="1600"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65112">
                <a:tc>
                  <a:txBody>
                    <a:bodyPr/>
                    <a:lstStyle/>
                    <a:p>
                      <a:pPr lvl="0">
                        <a:lnSpc>
                          <a:spcPct val="150000"/>
                        </a:lnSpc>
                      </a:pPr>
                      <a:r>
                        <a:rPr lang="zh-CN" altLang="zh-CN" sz="1600" kern="100" dirty="0" smtClean="0">
                          <a:solidFill>
                            <a:schemeClr val="tx1"/>
                          </a:solidFill>
                          <a:effectLst/>
                          <a:latin typeface="+mn-lt"/>
                          <a:ea typeface="+mn-ea"/>
                          <a:cs typeface="+mn-cs"/>
                        </a:rPr>
                        <a:t>1.</a:t>
                      </a:r>
                      <a:r>
                        <a:rPr lang="zh-CN" altLang="zh-CN" sz="1600" b="1" kern="100" dirty="0" smtClean="0">
                          <a:solidFill>
                            <a:schemeClr val="tx1"/>
                          </a:solidFill>
                          <a:effectLst/>
                          <a:latin typeface="+mn-lt"/>
                          <a:ea typeface="+mn-ea"/>
                          <a:cs typeface="+mn-cs"/>
                        </a:rPr>
                        <a:t>信息发布</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教师消息发布栏用于老师发布作业点评、临时课程变更等通知</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最新信息公布老师最近的一些教学或外出交流的心得，以及网站一些最近更新信息的介绍。</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zh-CN" sz="1600" kern="100" dirty="0" smtClean="0">
                          <a:solidFill>
                            <a:schemeClr val="tx1"/>
                          </a:solidFill>
                          <a:effectLst/>
                          <a:latin typeface="+mn-lt"/>
                          <a:ea typeface="+mn-ea"/>
                          <a:cs typeface="+mn-cs"/>
                        </a:rPr>
                        <a:t>2.</a:t>
                      </a:r>
                      <a:r>
                        <a:rPr lang="zh-CN" altLang="zh-CN" sz="1600" b="1" kern="100" dirty="0" smtClean="0">
                          <a:solidFill>
                            <a:schemeClr val="tx1"/>
                          </a:solidFill>
                          <a:effectLst/>
                          <a:latin typeface="+mn-lt"/>
                          <a:ea typeface="+mn-ea"/>
                          <a:cs typeface="+mn-cs"/>
                        </a:rPr>
                        <a:t>资料下载</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课件、模板、参考资料、以往优秀作业、教学视频、音频资料下载，可以及时更新</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本班老师同学可以通过账号下载，其他用户可以在线浏览简化版课件。 </a:t>
                      </a:r>
                      <a:endParaRPr lang="en-US" altLang="zh-CN" sz="1600" kern="100" dirty="0" smtClean="0">
                        <a:solidFill>
                          <a:schemeClr val="tx1"/>
                        </a:solidFill>
                        <a:effectLst/>
                        <a:latin typeface="+mn-lt"/>
                        <a:ea typeface="+mn-ea"/>
                        <a:cs typeface="+mn-cs"/>
                      </a:endParaRPr>
                    </a:p>
                    <a:p>
                      <a:pPr lvl="0">
                        <a:lnSpc>
                          <a:spcPct val="150000"/>
                        </a:lnSpc>
                      </a:pPr>
                      <a:r>
                        <a:rPr lang="zh-CN" altLang="zh-CN" sz="1600" kern="100" dirty="0" smtClean="0">
                          <a:solidFill>
                            <a:schemeClr val="tx1"/>
                          </a:solidFill>
                          <a:effectLst/>
                          <a:latin typeface="+mn-lt"/>
                          <a:ea typeface="+mn-ea"/>
                          <a:cs typeface="+mn-cs"/>
                        </a:rPr>
                        <a:t>3.</a:t>
                      </a:r>
                      <a:r>
                        <a:rPr lang="zh-CN" altLang="zh-CN" sz="1600" b="1" kern="100" dirty="0" smtClean="0">
                          <a:solidFill>
                            <a:schemeClr val="tx1"/>
                          </a:solidFill>
                          <a:effectLst/>
                          <a:latin typeface="+mn-lt"/>
                          <a:ea typeface="+mn-ea"/>
                          <a:cs typeface="+mn-cs"/>
                        </a:rPr>
                        <a:t>交流互动</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提供专门的作业点评,作业完成情况跟踪的功能,对学生的作业,和课后作业讨论进行点评</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网站能提供让分组的各个团队能有团队内部的交流工具(如论坛，不同团队可以申请认证板块，非团队成员不能浏览使用，但希望教师可以进入各个板块进行一定的指导，而网站管理人员也可管理认证板块)</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网站能提供一定资料共享功能(如论坛有上传下载附件功能、但对附件大小有限制，不得大于2M)</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网站允许游客可以针对网站内容留言(如提供留言板的功能，留言者有EMAIL可选项，用于信息反馈)。</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262158"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范围说明书（草稿）</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4328293"/>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218" y="81606"/>
            <a:ext cx="3374344" cy="6683797"/>
          </a:xfrm>
          <a:prstGeom prst="rect">
            <a:avLst/>
          </a:prstGeom>
        </p:spPr>
      </p:pic>
      <p:sp>
        <p:nvSpPr>
          <p:cNvPr id="35" name="文本框 34">
            <a:extLst>
              <a:ext uri="{FF2B5EF4-FFF2-40B4-BE49-F238E27FC236}">
                <a16:creationId xmlns:a16="http://schemas.microsoft.com/office/drawing/2014/main" xmlns="" id="{650AABB2-42CF-4449-9294-842C3B5611F8}"/>
              </a:ext>
            </a:extLst>
          </p:cNvPr>
          <p:cNvSpPr txBox="1">
            <a:spLocks noChangeArrowheads="1"/>
          </p:cNvSpPr>
          <p:nvPr/>
        </p:nvSpPr>
        <p:spPr bwMode="auto">
          <a:xfrm>
            <a:off x="8691867" y="610510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详见工作分解结构图</a:t>
            </a:r>
            <a:endParaRPr lang="en-US" altLang="zh-CN" sz="2400" b="1" dirty="0" smtClean="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1296547" y="1719361"/>
            <a:ext cx="6096000" cy="923330"/>
          </a:xfrm>
          <a:prstGeom prst="rect">
            <a:avLst/>
          </a:prstGeom>
        </p:spPr>
        <p:txBody>
          <a:bodyPr>
            <a:spAutoFit/>
          </a:bodyPr>
          <a:lstStyle/>
          <a:p>
            <a:pPr>
              <a:lnSpc>
                <a:spcPct val="150000"/>
              </a:lnSpc>
              <a:spcAft>
                <a:spcPts val="0"/>
              </a:spcAft>
            </a:pPr>
            <a:r>
              <a:rPr lang="zh-CN" altLang="zh-CN" dirty="0" smtClean="0">
                <a:latin typeface="Microsoft YaHei" charset="-122"/>
                <a:ea typeface="Microsoft YaHei" charset="-122"/>
                <a:cs typeface="Microsoft YaHei" charset="-122"/>
              </a:rPr>
              <a:t>对于</a:t>
            </a:r>
            <a:r>
              <a:rPr lang="zh-CN" altLang="zh-CN" dirty="0">
                <a:latin typeface="Microsoft YaHei" charset="-122"/>
                <a:ea typeface="Microsoft YaHei" charset="-122"/>
                <a:cs typeface="Microsoft YaHei" charset="-122"/>
              </a:rPr>
              <a:t>网站的需求工程</a:t>
            </a:r>
            <a:r>
              <a:rPr lang="zh-CN" altLang="zh-CN" dirty="0" smtClean="0">
                <a:latin typeface="Microsoft YaHei" charset="-122"/>
                <a:ea typeface="Microsoft YaHei" charset="-122"/>
                <a:cs typeface="Microsoft YaHei" charset="-122"/>
              </a:rPr>
              <a:t>分为五</a:t>
            </a:r>
            <a:r>
              <a:rPr lang="zh-CN" altLang="zh-CN" dirty="0">
                <a:latin typeface="Microsoft YaHei" charset="-122"/>
                <a:ea typeface="Microsoft YaHei" charset="-122"/>
                <a:cs typeface="Microsoft YaHei" charset="-122"/>
              </a:rPr>
              <a:t>个</a:t>
            </a:r>
            <a:r>
              <a:rPr lang="zh-CN" altLang="zh-CN" dirty="0" smtClean="0">
                <a:latin typeface="Microsoft YaHei" charset="-122"/>
                <a:ea typeface="Microsoft YaHei" charset="-122"/>
                <a:cs typeface="Microsoft YaHei" charset="-122"/>
              </a:rPr>
              <a:t>阶段</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spcAft>
                <a:spcPts val="0"/>
              </a:spcAft>
            </a:pP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 name="矩形 3"/>
          <p:cNvSpPr/>
          <p:nvPr/>
        </p:nvSpPr>
        <p:spPr>
          <a:xfrm>
            <a:off x="2773363" y="2578579"/>
            <a:ext cx="6096000" cy="2400657"/>
          </a:xfrm>
          <a:prstGeom prst="rect">
            <a:avLst/>
          </a:prstGeom>
        </p:spPr>
        <p:txBody>
          <a:bodyPr>
            <a:spAutoFit/>
          </a:bodyPr>
          <a:lstStyle/>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项目启动</a:t>
            </a:r>
            <a:endParaRPr lang="en-US" altLang="zh-CN" sz="2000" dirty="0" smtClean="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计划</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执行</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控制</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项目收尾</a:t>
            </a:r>
            <a:endParaRPr lang="zh-CN"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9602371"/>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时间管理计划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TIME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27810729"/>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045087" y="2004814"/>
            <a:ext cx="4647426" cy="369332"/>
          </a:xfrm>
          <a:prstGeom prst="rect">
            <a:avLst/>
          </a:prstGeom>
        </p:spPr>
        <p:txBody>
          <a:bodyPr wrap="none">
            <a:spAutoFit/>
          </a:bodyPr>
          <a:lstStyle/>
          <a:p>
            <a:pPr marL="266700" indent="266700" algn="just">
              <a:spcAft>
                <a:spcPts val="0"/>
              </a:spcAft>
            </a:pPr>
            <a:r>
              <a:rPr lang="zh-CN" altLang="zh-CN">
                <a:latin typeface="Microsoft YaHei" charset="-122"/>
                <a:ea typeface="Microsoft YaHei" charset="-122"/>
                <a:cs typeface="Microsoft YaHei" charset="-122"/>
              </a:rPr>
              <a:t>总的需求工程任务分为如下几个阶段：</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56569" y="2437952"/>
            <a:ext cx="8089900" cy="2971800"/>
          </a:xfrm>
          <a:prstGeom prst="rect">
            <a:avLst/>
          </a:prstGeom>
        </p:spPr>
      </p:pic>
    </p:spTree>
    <p:extLst>
      <p:ext uri="{BB962C8B-B14F-4D97-AF65-F5344CB8AC3E}">
        <p14:creationId xmlns:p14="http://schemas.microsoft.com/office/powerpoint/2010/main" val="1999063349"/>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735063" y="2058675"/>
            <a:ext cx="3031599" cy="369332"/>
          </a:xfrm>
          <a:prstGeom prst="rect">
            <a:avLst/>
          </a:prstGeom>
        </p:spPr>
        <p:txBody>
          <a:bodyPr wrap="none">
            <a:spAutoFit/>
          </a:bodyPr>
          <a:lstStyle/>
          <a:p>
            <a:pPr marL="266700" indent="266700" algn="just">
              <a:spcAft>
                <a:spcPts val="0"/>
              </a:spcAft>
            </a:pPr>
            <a:r>
              <a:rPr lang="zh-CN" altLang="en-US" dirty="0" smtClean="0">
                <a:latin typeface="Microsoft YaHei" charset="-122"/>
                <a:ea typeface="Microsoft YaHei" charset="-122"/>
                <a:cs typeface="Microsoft YaHei" charset="-122"/>
              </a:rPr>
              <a:t>项目启动，安排如下</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715362" y="2600672"/>
            <a:ext cx="8102600" cy="2374900"/>
          </a:xfrm>
          <a:prstGeom prst="rect">
            <a:avLst/>
          </a:prstGeom>
        </p:spPr>
      </p:pic>
    </p:spTree>
    <p:extLst>
      <p:ext uri="{BB962C8B-B14F-4D97-AF65-F5344CB8AC3E}">
        <p14:creationId xmlns:p14="http://schemas.microsoft.com/office/powerpoint/2010/main" val="876049328"/>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1110" y="1906907"/>
            <a:ext cx="5316908" cy="4571704"/>
          </a:xfrm>
          <a:prstGeom prst="rect">
            <a:avLst/>
          </a:prstGeom>
        </p:spPr>
      </p:pic>
    </p:spTree>
    <p:extLst>
      <p:ext uri="{BB962C8B-B14F-4D97-AF65-F5344CB8AC3E}">
        <p14:creationId xmlns:p14="http://schemas.microsoft.com/office/powerpoint/2010/main" val="1952979942"/>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901088" y="1906907"/>
            <a:ext cx="6025173" cy="4696788"/>
          </a:xfrm>
          <a:prstGeom prst="rect">
            <a:avLst/>
          </a:prstGeom>
        </p:spPr>
      </p:pic>
    </p:spTree>
    <p:extLst>
      <p:ext uri="{BB962C8B-B14F-4D97-AF65-F5344CB8AC3E}">
        <p14:creationId xmlns:p14="http://schemas.microsoft.com/office/powerpoint/2010/main" val="1593824446"/>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38137" y="2571571"/>
            <a:ext cx="5926542" cy="2031425"/>
          </a:xfrm>
          <a:prstGeom prst="rect">
            <a:avLst/>
          </a:prstGeom>
        </p:spPr>
      </p:pic>
      <p:pic>
        <p:nvPicPr>
          <p:cNvPr id="6" name="图片 5"/>
          <p:cNvPicPr>
            <a:picLocks noChangeAspect="1"/>
          </p:cNvPicPr>
          <p:nvPr/>
        </p:nvPicPr>
        <p:blipFill>
          <a:blip r:embed="rId3"/>
          <a:stretch>
            <a:fillRect/>
          </a:stretch>
        </p:blipFill>
        <p:spPr>
          <a:xfrm>
            <a:off x="5910294" y="2571571"/>
            <a:ext cx="5960199" cy="3705241"/>
          </a:xfrm>
          <a:prstGeom prst="rect">
            <a:avLst/>
          </a:prstGeom>
        </p:spPr>
      </p:pic>
    </p:spTree>
    <p:extLst>
      <p:ext uri="{BB962C8B-B14F-4D97-AF65-F5344CB8AC3E}">
        <p14:creationId xmlns:p14="http://schemas.microsoft.com/office/powerpoint/2010/main" val="184393489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496710" y="1949035"/>
            <a:ext cx="775846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t>为了使软件工程系列课程</a:t>
            </a:r>
            <a:r>
              <a:rPr lang="zh-CN" altLang="en-US" sz="2000" dirty="0" smtClean="0"/>
              <a:t>上得出色</a:t>
            </a:r>
            <a:r>
              <a:rPr lang="zh-CN" altLang="en-US" sz="2000" dirty="0"/>
              <a:t>，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a:p>
            <a:r>
              <a:rPr lang="zh-CN" altLang="en-US" sz="2000" dirty="0"/>
              <a:t>我们希望开发出一个</a:t>
            </a:r>
            <a:r>
              <a:rPr lang="zh-CN" altLang="en-US" sz="2000" b="1" dirty="0">
                <a:solidFill>
                  <a:schemeClr val="accent2"/>
                </a:solidFill>
              </a:rPr>
              <a:t>垂直型社区</a:t>
            </a:r>
            <a:r>
              <a:rPr lang="zh-CN" altLang="en-US" sz="2000" dirty="0"/>
              <a:t>来方便各位同学学习软件工程系列课程的知识，并且能够将各个课程当中的相关知识打通。在这个垂直型社区当中，软件工程</a:t>
            </a:r>
            <a:r>
              <a:rPr lang="zh-CN" altLang="en-US" sz="2000" dirty="0" smtClean="0"/>
              <a:t>专业相关的</a:t>
            </a:r>
            <a:r>
              <a:rPr lang="zh-CN" altLang="en-US" sz="2000" b="1" dirty="0">
                <a:solidFill>
                  <a:schemeClr val="accent2"/>
                </a:solidFill>
              </a:rPr>
              <a:t>学长</a:t>
            </a:r>
            <a:r>
              <a:rPr lang="zh-CN" altLang="en-US" sz="2000" b="1" dirty="0" smtClean="0">
                <a:solidFill>
                  <a:schemeClr val="accent2"/>
                </a:solidFill>
              </a:rPr>
              <a:t>学姐以及其他专业</a:t>
            </a:r>
            <a:r>
              <a:rPr lang="zh-CN" altLang="en-US" sz="2000" b="1" dirty="0">
                <a:solidFill>
                  <a:schemeClr val="accent2"/>
                </a:solidFill>
              </a:rPr>
              <a:t>人士</a:t>
            </a:r>
            <a:r>
              <a:rPr lang="zh-CN" altLang="en-US" sz="2000" dirty="0"/>
              <a:t>也可以参与交流，分享知识以及经验。于此同时，让老师能够更好地管理课程的课件以及批改同学的作业。对于游客用户，也可以通过这个网站学习软件工程相关知识。</a:t>
            </a:r>
          </a:p>
          <a:p>
            <a:r>
              <a:rPr lang="zh-CN" altLang="en-US" sz="2000" dirty="0" smtClean="0"/>
              <a:t>，</a:t>
            </a:r>
            <a:endParaRPr lang="zh-CN" altLang="en-US" sz="2000" dirty="0"/>
          </a:p>
          <a:p>
            <a:endParaRPr lang="zh-CN" altLang="en-US" sz="2000" dirty="0"/>
          </a:p>
        </p:txBody>
      </p:sp>
      <p:sp>
        <p:nvSpPr>
          <p:cNvPr id="18" name="文本框 17">
            <a:extLst>
              <a:ext uri="{FF2B5EF4-FFF2-40B4-BE49-F238E27FC236}">
                <a16:creationId xmlns:a16="http://schemas.microsoft.com/office/drawing/2014/main" xmlns=""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项目背景</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6636921" y="136493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35242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07386" y="2611249"/>
            <a:ext cx="5869638" cy="2724536"/>
          </a:xfrm>
          <a:prstGeom prst="rect">
            <a:avLst/>
          </a:prstGeom>
        </p:spPr>
      </p:pic>
      <p:pic>
        <p:nvPicPr>
          <p:cNvPr id="9" name="图片 8"/>
          <p:cNvPicPr>
            <a:picLocks noChangeAspect="1"/>
          </p:cNvPicPr>
          <p:nvPr/>
        </p:nvPicPr>
        <p:blipFill>
          <a:blip r:embed="rId3"/>
          <a:stretch>
            <a:fillRect/>
          </a:stretch>
        </p:blipFill>
        <p:spPr>
          <a:xfrm>
            <a:off x="5615827" y="2574141"/>
            <a:ext cx="6996878" cy="2798751"/>
          </a:xfrm>
          <a:prstGeom prst="rect">
            <a:avLst/>
          </a:prstGeom>
        </p:spPr>
      </p:pic>
    </p:spTree>
    <p:extLst>
      <p:ext uri="{BB962C8B-B14F-4D97-AF65-F5344CB8AC3E}">
        <p14:creationId xmlns:p14="http://schemas.microsoft.com/office/powerpoint/2010/main" val="677203180"/>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705459" y="537822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47998" y="2117506"/>
            <a:ext cx="4924591" cy="4740494"/>
          </a:xfrm>
          <a:prstGeom prst="rect">
            <a:avLst/>
          </a:prstGeom>
        </p:spPr>
      </p:pic>
    </p:spTree>
    <p:extLst>
      <p:ext uri="{BB962C8B-B14F-4D97-AF65-F5344CB8AC3E}">
        <p14:creationId xmlns:p14="http://schemas.microsoft.com/office/powerpoint/2010/main" val="90517160"/>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b="47851"/>
          <a:stretch/>
        </p:blipFill>
        <p:spPr>
          <a:xfrm>
            <a:off x="3357834" y="2657384"/>
            <a:ext cx="5104920" cy="2183072"/>
          </a:xfrm>
          <a:prstGeom prst="rect">
            <a:avLst/>
          </a:prstGeom>
        </p:spPr>
      </p:pic>
    </p:spTree>
    <p:extLst>
      <p:ext uri="{BB962C8B-B14F-4D97-AF65-F5344CB8AC3E}">
        <p14:creationId xmlns:p14="http://schemas.microsoft.com/office/powerpoint/2010/main" val="33073571"/>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t="52702"/>
          <a:stretch/>
        </p:blipFill>
        <p:spPr>
          <a:xfrm>
            <a:off x="3192789" y="2284889"/>
            <a:ext cx="5104920" cy="1979972"/>
          </a:xfrm>
          <a:prstGeom prst="rect">
            <a:avLst/>
          </a:prstGeom>
          <a:ln>
            <a:noFill/>
          </a:ln>
        </p:spPr>
      </p:pic>
      <p:pic>
        <p:nvPicPr>
          <p:cNvPr id="6" name="图片 5"/>
          <p:cNvPicPr>
            <a:picLocks noChangeAspect="1"/>
          </p:cNvPicPr>
          <p:nvPr/>
        </p:nvPicPr>
        <p:blipFill>
          <a:blip r:embed="rId3"/>
          <a:stretch>
            <a:fillRect/>
          </a:stretch>
        </p:blipFill>
        <p:spPr>
          <a:xfrm>
            <a:off x="3093480" y="4264861"/>
            <a:ext cx="5204229" cy="788766"/>
          </a:xfrm>
          <a:prstGeom prst="rect">
            <a:avLst/>
          </a:prstGeom>
        </p:spPr>
      </p:pic>
    </p:spTree>
    <p:extLst>
      <p:ext uri="{BB962C8B-B14F-4D97-AF65-F5344CB8AC3E}">
        <p14:creationId xmlns:p14="http://schemas.microsoft.com/office/powerpoint/2010/main" val="1203739725"/>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6749" y="2157429"/>
            <a:ext cx="5181712" cy="4364811"/>
          </a:xfrm>
          <a:prstGeom prst="rect">
            <a:avLst/>
          </a:prstGeom>
        </p:spPr>
      </p:pic>
    </p:spTree>
    <p:extLst>
      <p:ext uri="{BB962C8B-B14F-4D97-AF65-F5344CB8AC3E}">
        <p14:creationId xmlns:p14="http://schemas.microsoft.com/office/powerpoint/2010/main" val="1816726871"/>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95690" y="2486709"/>
            <a:ext cx="7377755" cy="3257262"/>
          </a:xfrm>
          <a:prstGeom prst="rect">
            <a:avLst/>
          </a:prstGeom>
        </p:spPr>
      </p:pic>
    </p:spTree>
    <p:extLst>
      <p:ext uri="{BB962C8B-B14F-4D97-AF65-F5344CB8AC3E}">
        <p14:creationId xmlns:p14="http://schemas.microsoft.com/office/powerpoint/2010/main" val="806027851"/>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717322"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369332"/>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项目收尾阶段，对项目进行最终的总结和报告，具体安排如下 ：</a:t>
            </a:r>
          </a:p>
        </p:txBody>
      </p:sp>
      <p:sp>
        <p:nvSpPr>
          <p:cNvPr id="12" name="文本框 11">
            <a:extLst>
              <a:ext uri="{FF2B5EF4-FFF2-40B4-BE49-F238E27FC236}">
                <a16:creationId xmlns:a16="http://schemas.microsoft.com/office/drawing/2014/main" xmlns="" id="{650AABB2-42CF-4449-9294-842C3B5611F8}"/>
              </a:ext>
            </a:extLst>
          </p:cNvPr>
          <p:cNvSpPr txBox="1">
            <a:spLocks noChangeArrowheads="1"/>
          </p:cNvSpPr>
          <p:nvPr/>
        </p:nvSpPr>
        <p:spPr bwMode="auto">
          <a:xfrm>
            <a:off x="4313315" y="974781"/>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44543" y="2124987"/>
            <a:ext cx="8128000" cy="3175000"/>
          </a:xfrm>
          <a:prstGeom prst="rect">
            <a:avLst/>
          </a:prstGeom>
        </p:spPr>
      </p:pic>
    </p:spTree>
    <p:extLst>
      <p:ext uri="{BB962C8B-B14F-4D97-AF65-F5344CB8AC3E}">
        <p14:creationId xmlns:p14="http://schemas.microsoft.com/office/powerpoint/2010/main" val="583246481"/>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成本管理</a:t>
                </a:r>
                <a:r>
                  <a:rPr lang="zh-CN" altLang="en-US" sz="5400" b="1" dirty="0">
                    <a:solidFill>
                      <a:srgbClr val="F77258"/>
                    </a:solidFill>
                    <a:latin typeface="微软雅黑" panose="020B0503020204020204" pitchFamily="34" charset="-122"/>
                    <a:ea typeface="微软雅黑" panose="020B0503020204020204" pitchFamily="34" charset="-122"/>
                  </a:rPr>
                  <a:t>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COST MANAGEMENT </a:t>
              </a:r>
              <a:r>
                <a:rPr lang="en-US" altLang="zh-CN" sz="1600" dirty="0">
                  <a:solidFill>
                    <a:srgbClr val="353A3E"/>
                  </a:solidFill>
                  <a:latin typeface="微软雅黑" panose="020B0503020204020204" pitchFamily="34" charset="-122"/>
                  <a:ea typeface="微软雅黑" panose="020B0503020204020204" pitchFamily="34" charset="-122"/>
                </a:rPr>
                <a:t>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8241259"/>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成本管理</a:t>
            </a:r>
            <a:r>
              <a:rPr lang="zh-CN" altLang="en-US" sz="2000" b="1" dirty="0">
                <a:solidFill>
                  <a:srgbClr val="F77258"/>
                </a:solidFill>
                <a:latin typeface="微软雅黑" panose="020B0503020204020204" pitchFamily="34" charset="-122"/>
                <a:ea typeface="微软雅黑" panose="020B0503020204020204" pitchFamily="34" charset="-122"/>
              </a:rPr>
              <a:t>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804443" y="2129432"/>
            <a:ext cx="6096000" cy="3416320"/>
          </a:xfrm>
          <a:prstGeom prst="rect">
            <a:avLst/>
          </a:prstGeom>
        </p:spPr>
        <p:txBody>
          <a:bodyPr>
            <a:spAutoFit/>
          </a:bodyPr>
          <a:lstStyle/>
          <a:p>
            <a:pPr>
              <a:spcAft>
                <a:spcPts val="0"/>
              </a:spcAft>
            </a:pPr>
            <a:r>
              <a:rPr lang="zh-CN" altLang="zh-CN" dirty="0">
                <a:latin typeface="Microsoft YaHei" charset="-122"/>
                <a:ea typeface="Microsoft YaHei" charset="-122"/>
                <a:cs typeface="Microsoft YaHei" charset="-122"/>
              </a:rPr>
              <a:t>以总体平均看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74318/240/8=38.7</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zh-CN" altLang="zh-CN" dirty="0">
                <a:latin typeface="Microsoft YaHei" charset="-122"/>
                <a:ea typeface="Microsoft YaHei" charset="-122"/>
                <a:cs typeface="Microsoft YaHei" charset="-122"/>
              </a:rPr>
              <a:t>按</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a:t>
            </a:r>
            <a:r>
              <a:rPr lang="en-US" altLang="zh-CN" dirty="0">
                <a:latin typeface="Microsoft YaHei" charset="-122"/>
                <a:ea typeface="Microsoft YaHei" charset="-122"/>
                <a:cs typeface="Microsoft YaHei" charset="-122"/>
              </a:rPr>
              <a:t>1.5</a:t>
            </a:r>
            <a:r>
              <a:rPr lang="zh-CN" altLang="zh-CN" dirty="0">
                <a:latin typeface="Microsoft YaHei" charset="-122"/>
                <a:ea typeface="Microsoft YaHei" charset="-122"/>
                <a:cs typeface="Microsoft YaHei" charset="-122"/>
              </a:rPr>
              <a:t>的权重</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1.5*74318/240/8=58.05</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但就从</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行业年收入看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小时为准，实际可能大于</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spcAft>
                <a:spcPts val="0"/>
              </a:spcAft>
            </a:pP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133150/240/8=</a:t>
            </a:r>
            <a:r>
              <a:rPr lang="en-US" altLang="zh-CN" b="1" dirty="0">
                <a:latin typeface="Microsoft YaHei" charset="-122"/>
                <a:ea typeface="Microsoft YaHei" charset="-122"/>
                <a:cs typeface="Microsoft YaHei" charset="-122"/>
              </a:rPr>
              <a:t>69.34</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0" name="矩形 9"/>
          <p:cNvSpPr/>
          <p:nvPr/>
        </p:nvSpPr>
        <p:spPr>
          <a:xfrm>
            <a:off x="5527765" y="99970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【5】</a:t>
            </a:r>
            <a:endParaRPr lang="zh-CN" altLang="en-US" sz="1100" dirty="0"/>
          </a:p>
        </p:txBody>
      </p:sp>
      <p:pic>
        <p:nvPicPr>
          <p:cNvPr id="11" name="图片 10"/>
          <p:cNvPicPr/>
          <p:nvPr/>
        </p:nvPicPr>
        <p:blipFill>
          <a:blip r:embed="rId3"/>
          <a:stretch>
            <a:fillRect/>
          </a:stretch>
        </p:blipFill>
        <p:spPr>
          <a:xfrm>
            <a:off x="739775" y="1261313"/>
            <a:ext cx="5064669" cy="4007440"/>
          </a:xfrm>
          <a:prstGeom prst="rect">
            <a:avLst/>
          </a:prstGeom>
        </p:spPr>
      </p:pic>
    </p:spTree>
    <p:extLst>
      <p:ext uri="{BB962C8B-B14F-4D97-AF65-F5344CB8AC3E}">
        <p14:creationId xmlns:p14="http://schemas.microsoft.com/office/powerpoint/2010/main" val="113870825"/>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aphicFrame>
        <p:nvGraphicFramePr>
          <p:cNvPr id="3" name="表格 2"/>
          <p:cNvGraphicFramePr>
            <a:graphicFrameLocks noGrp="1"/>
          </p:cNvGraphicFramePr>
          <p:nvPr>
            <p:extLst>
              <p:ext uri="{D42A27DB-BD31-4B8C-83A1-F6EECF244321}">
                <p14:modId xmlns:p14="http://schemas.microsoft.com/office/powerpoint/2010/main" val="608413132"/>
              </p:ext>
            </p:extLst>
          </p:nvPr>
        </p:nvGraphicFramePr>
        <p:xfrm>
          <a:off x="2349270" y="1652603"/>
          <a:ext cx="7414080" cy="4386475"/>
        </p:xfrm>
        <a:graphic>
          <a:graphicData uri="http://schemas.openxmlformats.org/drawingml/2006/table">
            <a:tbl>
              <a:tblPr firstRow="1" firstCol="1" bandRow="1">
                <a:tableStyleId>{5C22544A-7EE6-4342-B048-85BDC9FD1C3A}</a:tableStyleId>
              </a:tblPr>
              <a:tblGrid>
                <a:gridCol w="3707040"/>
                <a:gridCol w="3707040"/>
              </a:tblGrid>
              <a:tr h="426445">
                <a:tc>
                  <a:txBody>
                    <a:bodyPr/>
                    <a:lstStyle/>
                    <a:p>
                      <a:pPr algn="l">
                        <a:spcAft>
                          <a:spcPts val="0"/>
                        </a:spcAft>
                      </a:pPr>
                      <a:r>
                        <a:rPr lang="zh-CN" sz="2000" dirty="0" smtClean="0">
                          <a:effectLst/>
                          <a:sym typeface="+mn-ea"/>
                        </a:rPr>
                        <a:t>阶段</a:t>
                      </a:r>
                      <a:endParaRPr lang="zh-CN" sz="2000" dirty="0">
                        <a:effectLst/>
                        <a:sym typeface="+mn-ea"/>
                      </a:endParaRPr>
                    </a:p>
                  </a:txBody>
                  <a:tcPr marL="68580" marR="68580" marT="0" marB="0"/>
                </a:tc>
                <a:tc>
                  <a:txBody>
                    <a:bodyPr/>
                    <a:lstStyle/>
                    <a:p>
                      <a:pPr>
                        <a:spcAft>
                          <a:spcPts val="0"/>
                        </a:spcAft>
                      </a:pPr>
                      <a:r>
                        <a:rPr lang="zh-CN" sz="2000" dirty="0">
                          <a:effectLst/>
                        </a:rPr>
                        <a:t>经费（元）</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sz="2000" dirty="0">
                          <a:effectLst/>
                          <a:sym typeface="+mn-ea"/>
                        </a:rPr>
                        <a:t>项目启动</a:t>
                      </a:r>
                    </a:p>
                  </a:txBody>
                  <a:tcPr marL="68580" marR="68580" marT="0" marB="0"/>
                </a:tc>
                <a:tc>
                  <a:txBody>
                    <a:bodyPr/>
                    <a:lstStyle/>
                    <a:p>
                      <a:pPr>
                        <a:spcAft>
                          <a:spcPts val="0"/>
                        </a:spcAft>
                      </a:pPr>
                      <a:r>
                        <a:rPr lang="en-US"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项目计划</a:t>
                      </a:r>
                    </a:p>
                  </a:txBody>
                  <a:tcPr marL="68580" marR="68580" marT="0" marB="0"/>
                </a:tc>
                <a:tc>
                  <a:txBody>
                    <a:bodyPr/>
                    <a:lstStyle/>
                    <a:p>
                      <a:pPr>
                        <a:spcAft>
                          <a:spcPts val="0"/>
                        </a:spcAft>
                      </a:pPr>
                      <a:r>
                        <a:rPr lang="en-GB"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获取</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分析</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规格说明</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管理</a:t>
                      </a:r>
                    </a:p>
                  </a:txBody>
                  <a:tcPr marL="68580" marR="68580" marT="0" marB="0"/>
                </a:tc>
                <a:tc>
                  <a:txBody>
                    <a:bodyPr/>
                    <a:lstStyle/>
                    <a:p>
                      <a:pPr>
                        <a:spcAft>
                          <a:spcPts val="0"/>
                        </a:spcAft>
                      </a:pPr>
                      <a:r>
                        <a:rPr lang="en-GB" sz="2000" dirty="0">
                          <a:effectLst/>
                        </a:rPr>
                        <a:t>4160.4</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项目控制</a:t>
                      </a:r>
                    </a:p>
                  </a:txBody>
                  <a:tcPr marL="68580" marR="68580" marT="0" marB="0"/>
                </a:tc>
                <a:tc>
                  <a:txBody>
                    <a:bodyPr/>
                    <a:lstStyle/>
                    <a:p>
                      <a:pPr>
                        <a:spcAft>
                          <a:spcPts val="0"/>
                        </a:spcAft>
                      </a:pPr>
                      <a:r>
                        <a:rPr lang="en-GB" sz="2000" dirty="0">
                          <a:effectLst/>
                        </a:rPr>
                        <a:t>2080.2</a:t>
                      </a:r>
                    </a:p>
                  </a:txBody>
                  <a:tcPr marL="68580" marR="68580" marT="0" marB="0"/>
                </a:tc>
              </a:tr>
              <a:tr h="426445">
                <a:tc>
                  <a:txBody>
                    <a:bodyPr/>
                    <a:lstStyle/>
                    <a:p>
                      <a:pPr>
                        <a:spcAft>
                          <a:spcPts val="0"/>
                        </a:spcAft>
                      </a:pPr>
                      <a:r>
                        <a:rPr lang="en-US" sz="2000" dirty="0">
                          <a:effectLst/>
                        </a:rPr>
                        <a:t>项目收尾</a:t>
                      </a:r>
                    </a:p>
                  </a:txBody>
                  <a:tcPr marL="68580" marR="68580" marT="0" marB="0"/>
                </a:tc>
                <a:tc>
                  <a:txBody>
                    <a:bodyPr/>
                    <a:lstStyle/>
                    <a:p>
                      <a:pPr algn="l">
                        <a:spcAft>
                          <a:spcPts val="0"/>
                        </a:spcAft>
                      </a:pPr>
                      <a:r>
                        <a:rPr lang="en-GB" sz="2000" dirty="0">
                          <a:effectLst/>
                          <a:sym typeface="+mn-ea"/>
                        </a:rPr>
                        <a:t>5200.5</a:t>
                      </a:r>
                      <a:endParaRPr lang="en-GB" sz="2000" dirty="0">
                        <a:effectLst/>
                      </a:endParaRPr>
                    </a:p>
                  </a:txBody>
                  <a:tcPr marL="68580" marR="68580" marT="0" marB="0"/>
                </a:tc>
              </a:tr>
              <a:tr h="548640">
                <a:tc>
                  <a:txBody>
                    <a:bodyPr/>
                    <a:lstStyle/>
                    <a:p>
                      <a:pPr>
                        <a:spcAft>
                          <a:spcPts val="0"/>
                        </a:spcAft>
                        <a:buNone/>
                      </a:pPr>
                      <a:endParaRPr lang="en-US" altLang="en-US" sz="2000" dirty="0">
                        <a:effectLst/>
                      </a:endParaRPr>
                    </a:p>
                  </a:txBody>
                  <a:tcPr marL="68580" marR="68580" marT="0" marB="0"/>
                </a:tc>
                <a:tc>
                  <a:txBody>
                    <a:bodyPr/>
                    <a:lstStyle/>
                    <a:p>
                      <a:pPr algn="l">
                        <a:spcAft>
                          <a:spcPts val="0"/>
                        </a:spcAft>
                        <a:buNone/>
                      </a:pPr>
                      <a:r>
                        <a:rPr lang="en-GB" sz="2000" dirty="0">
                          <a:effectLst/>
                          <a:sym typeface="+mn-ea"/>
                        </a:rPr>
                        <a:t>总计：</a:t>
                      </a:r>
                      <a:r>
                        <a:rPr lang="en-US" altLang="en-GB" sz="2000" dirty="0">
                          <a:effectLst/>
                          <a:sym typeface="+mn-ea"/>
                        </a:rPr>
                        <a:t>34323.3</a:t>
                      </a:r>
                      <a:endParaRPr lang="en-US" altLang="en-GB" sz="2000" dirty="0">
                        <a:effectLst/>
                      </a:endParaRPr>
                    </a:p>
                  </a:txBody>
                  <a:tcPr marL="68580" marR="68580" marT="0" marB="0"/>
                </a:tc>
              </a:tr>
            </a:tbl>
          </a:graphicData>
        </a:graphic>
      </p:graphicFrame>
      <p:sp>
        <p:nvSpPr>
          <p:cNvPr id="2" name="矩形 1"/>
          <p:cNvSpPr/>
          <p:nvPr/>
        </p:nvSpPr>
        <p:spPr>
          <a:xfrm>
            <a:off x="4780961" y="1089963"/>
            <a:ext cx="2550698" cy="369332"/>
          </a:xfrm>
          <a:prstGeom prst="rect">
            <a:avLst/>
          </a:prstGeom>
        </p:spPr>
        <p:txBody>
          <a:bodyPr wrap="none">
            <a:spAutoFit/>
          </a:bodyPr>
          <a:lstStyle/>
          <a:p>
            <a:pPr lvl="0"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各阶段项目组人力成本</a:t>
            </a:r>
            <a:endParaRPr lang="zh-CN" altLang="en-US" b="1" dirty="0">
              <a:solidFill>
                <a:srgbClr val="F7725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95830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994421" y="2651084"/>
            <a:ext cx="620315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2000" dirty="0" smtClean="0">
                <a:latin typeface="微软雅黑" panose="020B0503020204020204" pitchFamily="34" charset="-122"/>
                <a:ea typeface="微软雅黑" panose="020B0503020204020204" pitchFamily="34" charset="-122"/>
              </a:rPr>
              <a:t>本</a:t>
            </a:r>
            <a:r>
              <a:rPr lang="zh-CN" altLang="zh-CN" sz="2000" dirty="0">
                <a:latin typeface="微软雅黑" panose="020B0503020204020204" pitchFamily="34" charset="-122"/>
                <a:ea typeface="微软雅黑" panose="020B0503020204020204" pitchFamily="34" charset="-122"/>
              </a:rPr>
              <a:t>项目是“软件工程系列课程教学辅助网站</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的需求工程子项目</a:t>
            </a:r>
            <a:r>
              <a:rPr lang="zh-CN" altLang="zh-CN" sz="2000" dirty="0" smtClean="0">
                <a:latin typeface="微软雅黑" panose="020B0503020204020204" pitchFamily="34" charset="-122"/>
                <a:ea typeface="微软雅黑" panose="020B0503020204020204" pitchFamily="34" charset="-122"/>
              </a:rPr>
              <a:t>。做</a:t>
            </a:r>
            <a:r>
              <a:rPr lang="zh-CN" altLang="zh-CN" sz="2000" dirty="0">
                <a:latin typeface="微软雅黑" panose="020B0503020204020204" pitchFamily="34" charset="-122"/>
                <a:ea typeface="微软雅黑" panose="020B0503020204020204" pitchFamily="34" charset="-122"/>
              </a:rPr>
              <a:t>一个软件工程教学、学习、交流的网站。该系统采取瀑布模型</a:t>
            </a:r>
            <a:r>
              <a:rPr lang="zh-CN" altLang="zh-CN"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工作内容</a:t>
            </a:r>
          </a:p>
        </p:txBody>
      </p:sp>
    </p:spTree>
    <p:extLst>
      <p:ext uri="{BB962C8B-B14F-4D97-AF65-F5344CB8AC3E}">
        <p14:creationId xmlns:p14="http://schemas.microsoft.com/office/powerpoint/2010/main" val="3758108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2" name="表格 1"/>
          <p:cNvGraphicFramePr>
            <a:graphicFrameLocks noGrp="1"/>
          </p:cNvGraphicFramePr>
          <p:nvPr>
            <p:extLst>
              <p:ext uri="{D42A27DB-BD31-4B8C-83A1-F6EECF244321}">
                <p14:modId xmlns:p14="http://schemas.microsoft.com/office/powerpoint/2010/main" val="1121148129"/>
              </p:ext>
            </p:extLst>
          </p:nvPr>
        </p:nvGraphicFramePr>
        <p:xfrm>
          <a:off x="2475809" y="2174694"/>
          <a:ext cx="7444063" cy="3234408"/>
        </p:xfrm>
        <a:graphic>
          <a:graphicData uri="http://schemas.openxmlformats.org/drawingml/2006/table">
            <a:tbl>
              <a:tblPr firstRow="1" bandRow="1">
                <a:tableStyleId>{5C22544A-7EE6-4342-B048-85BDC9FD1C3A}</a:tableStyleId>
              </a:tblPr>
              <a:tblGrid>
                <a:gridCol w="3076851"/>
                <a:gridCol w="1080673"/>
                <a:gridCol w="1649275"/>
                <a:gridCol w="1637264"/>
              </a:tblGrid>
              <a:tr h="370840">
                <a:tc>
                  <a:txBody>
                    <a:bodyPr/>
                    <a:lstStyle/>
                    <a:p>
                      <a:r>
                        <a:rPr lang="zh-CN" altLang="en-US" dirty="0" smtClean="0"/>
                        <a:t>软件名称</a:t>
                      </a:r>
                      <a:r>
                        <a:rPr lang="en-US" altLang="zh-CN" dirty="0" smtClean="0"/>
                        <a:t> </a:t>
                      </a:r>
                      <a:endParaRPr lang="zh-CN" altLang="en-US" dirty="0"/>
                    </a:p>
                  </a:txBody>
                  <a:tcPr/>
                </a:tc>
                <a:tc>
                  <a:txBody>
                    <a:bodyPr/>
                    <a:lstStyle/>
                    <a:p>
                      <a:r>
                        <a:rPr lang="zh-CN" altLang="en-US" dirty="0" smtClean="0"/>
                        <a:t>件数</a:t>
                      </a:r>
                      <a:endParaRPr lang="zh-CN" altLang="en-US" dirty="0"/>
                    </a:p>
                  </a:txBody>
                  <a:tcPr/>
                </a:tc>
                <a:tc>
                  <a:txBody>
                    <a:bodyPr/>
                    <a:lstStyle/>
                    <a:p>
                      <a:r>
                        <a:rPr lang="zh-CN" altLang="en-US" dirty="0" smtClean="0"/>
                        <a:t>每件成本（元）</a:t>
                      </a:r>
                      <a:endParaRPr lang="zh-CN" altLang="en-US" dirty="0"/>
                    </a:p>
                  </a:txBody>
                  <a:tcPr/>
                </a:tc>
                <a:tc>
                  <a:txBody>
                    <a:bodyPr/>
                    <a:lstStyle/>
                    <a:p>
                      <a:r>
                        <a:rPr lang="zh-CN" altLang="en-US" dirty="0" smtClean="0"/>
                        <a:t>小计（元）</a:t>
                      </a:r>
                      <a:endParaRPr lang="zh-CN" altLang="en-US" dirty="0"/>
                    </a:p>
                  </a:txBody>
                  <a:tcPr/>
                </a:tc>
              </a:tr>
              <a:tr h="370840">
                <a:tc>
                  <a:txBody>
                    <a:bodyPr/>
                    <a:lstStyle/>
                    <a:p>
                      <a:r>
                        <a:rPr lang="en-US" altLang="zh-CN" dirty="0" smtClean="0">
                          <a:latin typeface="Microsoft YaHei" charset="-122"/>
                          <a:ea typeface="Microsoft YaHei" charset="-122"/>
                          <a:cs typeface="Microsoft YaHei" charset="-122"/>
                        </a:rPr>
                        <a:t>Microsoft Project</a:t>
                      </a:r>
                      <a:r>
                        <a:rPr lang="zh-CN" altLang="en-US" dirty="0" smtClean="0">
                          <a:latin typeface="Microsoft YaHei" charset="-122"/>
                          <a:ea typeface="Microsoft YaHei" charset="-122"/>
                          <a:cs typeface="Microsoft YaHei" charset="-122"/>
                        </a:rPr>
                        <a:t> 专业版</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windows</a:t>
                      </a:r>
                      <a:endParaRPr lang="zh-CN" altLang="en-US" dirty="0" smtClean="0"/>
                    </a:p>
                  </a:txBody>
                  <a:tcPr/>
                </a:tc>
                <a:tc>
                  <a:txBody>
                    <a:bodyPr/>
                    <a:lstStyle/>
                    <a:p>
                      <a:r>
                        <a:rPr lang="en-US" altLang="zh-CN" dirty="0" smtClean="0"/>
                        <a:t>3</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69288">
                <a:tc>
                  <a:txBody>
                    <a:bodyPr/>
                    <a:lstStyle/>
                    <a:p>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 Mac</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ProcessOn</a:t>
                      </a:r>
                      <a:r>
                        <a:rPr lang="en-US" altLang="zh-CN" dirty="0" smtClean="0">
                          <a:latin typeface="Microsoft YaHei" charset="-122"/>
                          <a:ea typeface="Microsoft YaHei" charset="-122"/>
                          <a:cs typeface="Microsoft YaHei" charset="-122"/>
                        </a:rPr>
                        <a:t>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zh-CN" altLang="en-US" dirty="0" smtClean="0"/>
                        <a:t>墨刀（协同版）</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199/</a:t>
                      </a:r>
                      <a:r>
                        <a:rPr lang="zh-CN" altLang="en-US" dirty="0" smtClean="0"/>
                        <a:t>年</a:t>
                      </a:r>
                      <a:endParaRPr lang="zh-CN" altLang="en-US" dirty="0"/>
                    </a:p>
                  </a:txBody>
                  <a:tcPr/>
                </a:tc>
                <a:tc>
                  <a:txBody>
                    <a:bodyPr/>
                    <a:lstStyle/>
                    <a:p>
                      <a:r>
                        <a:rPr lang="en-US" altLang="zh-CN" dirty="0" smtClean="0"/>
                        <a:t>199</a:t>
                      </a:r>
                      <a:endParaRPr lang="zh-CN" altLang="en-US" dirty="0"/>
                    </a:p>
                  </a:txBody>
                  <a:tcPr/>
                </a:tc>
              </a:tr>
              <a:tr h="370840">
                <a:tc gridSpan="3">
                  <a:txBody>
                    <a:bodyPr/>
                    <a:lstStyle/>
                    <a:p>
                      <a:r>
                        <a:rPr lang="zh-CN" altLang="en-US" dirty="0" smtClean="0"/>
                        <a:t>总计：</a:t>
                      </a:r>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en-US" altLang="zh-CN" dirty="0" smtClean="0"/>
                        <a:t>199</a:t>
                      </a:r>
                      <a:endParaRPr lang="zh-CN" altLang="en-US" dirty="0"/>
                    </a:p>
                  </a:txBody>
                  <a:tcPr/>
                </a:tc>
              </a:tr>
            </a:tbl>
          </a:graphicData>
        </a:graphic>
      </p:graphicFrame>
      <p:sp>
        <p:nvSpPr>
          <p:cNvPr id="3" name="矩形 2"/>
          <p:cNvSpPr/>
          <p:nvPr/>
        </p:nvSpPr>
        <p:spPr>
          <a:xfrm>
            <a:off x="5066761" y="1466763"/>
            <a:ext cx="2262158" cy="369332"/>
          </a:xfrm>
          <a:prstGeom prst="rect">
            <a:avLst/>
          </a:prstGeom>
        </p:spPr>
        <p:txBody>
          <a:bodyPr wrap="none">
            <a:spAutoFit/>
          </a:bodyPr>
          <a:lstStyle/>
          <a:p>
            <a:pPr eaLnBrk="0" fontAlgn="base" hangingPunct="0">
              <a:spcBef>
                <a:spcPct val="0"/>
              </a:spcBef>
              <a:spcAft>
                <a:spcPct val="0"/>
              </a:spcAft>
              <a:defRPr/>
            </a:pPr>
            <a:r>
              <a:rPr lang="zh-CN" altLang="en-US" b="1" dirty="0">
                <a:solidFill>
                  <a:srgbClr val="F77258"/>
                </a:solidFill>
                <a:latin typeface="微软雅黑" panose="020B0503020204020204" pitchFamily="34" charset="-122"/>
                <a:ea typeface="微软雅黑" panose="020B0503020204020204" pitchFamily="34" charset="-122"/>
              </a:rPr>
              <a:t>授权软件支出统计：</a:t>
            </a:r>
          </a:p>
        </p:txBody>
      </p:sp>
      <p:sp>
        <p:nvSpPr>
          <p:cNvPr id="11" name="矩形 10"/>
          <p:cNvSpPr/>
          <p:nvPr/>
        </p:nvSpPr>
        <p:spPr>
          <a:xfrm>
            <a:off x="2364899" y="5832275"/>
            <a:ext cx="7665881" cy="369332"/>
          </a:xfrm>
          <a:prstGeom prst="rect">
            <a:avLst/>
          </a:prstGeom>
        </p:spPr>
        <p:txBody>
          <a:bodyPr wrap="none">
            <a:spAutoFit/>
          </a:bodyPr>
          <a:lstStyle/>
          <a:p>
            <a:r>
              <a:rPr lang="zh-CN" altLang="en-US" dirty="0"/>
              <a:t>*</a:t>
            </a:r>
            <a:r>
              <a:rPr lang="zh-CN" altLang="en-US" sz="1600" dirty="0" smtClean="0"/>
              <a:t>授权付费软件</a:t>
            </a:r>
            <a:r>
              <a:rPr lang="zh-CN" altLang="en-US" sz="1600" dirty="0"/>
              <a:t>（除墨刀外）</a:t>
            </a:r>
            <a:r>
              <a:rPr lang="zh-CN" altLang="en-US" sz="1600" dirty="0" smtClean="0"/>
              <a:t>均</a:t>
            </a:r>
            <a:r>
              <a:rPr lang="zh-CN" altLang="en-US" sz="1600" dirty="0"/>
              <a:t>为教育版，现阶段并不产生任何</a:t>
            </a:r>
            <a:r>
              <a:rPr lang="zh-CN" altLang="en-US" sz="1600" dirty="0" smtClean="0"/>
              <a:t>费用，故不计成本。</a:t>
            </a:r>
            <a:endParaRPr lang="zh-CN" altLang="en-US" sz="1600" dirty="0"/>
          </a:p>
        </p:txBody>
      </p:sp>
    </p:spTree>
    <p:extLst>
      <p:ext uri="{BB962C8B-B14F-4D97-AF65-F5344CB8AC3E}">
        <p14:creationId xmlns:p14="http://schemas.microsoft.com/office/powerpoint/2010/main" val="1368871771"/>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nvPr>
        </p:nvGraphicFramePr>
        <p:xfrm>
          <a:off x="1907627" y="1455273"/>
          <a:ext cx="7718833" cy="4229909"/>
        </p:xfrm>
        <a:graphic>
          <a:graphicData uri="http://schemas.openxmlformats.org/drawingml/2006/table">
            <a:tbl>
              <a:tblPr firstRow="1">
                <a:tableStyleId>{2D5ABB26-0587-4C30-8999-92F81FD0307C}</a:tableStyleId>
              </a:tblPr>
              <a:tblGrid>
                <a:gridCol w="7718833"/>
              </a:tblGrid>
              <a:tr h="1497714">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b="1" kern="100" dirty="0" smtClean="0">
                          <a:solidFill>
                            <a:schemeClr val="tx1"/>
                          </a:solidFill>
                          <a:effectLst/>
                          <a:latin typeface="+mn-lt"/>
                          <a:ea typeface="+mn-ea"/>
                          <a:cs typeface="+mn-cs"/>
                        </a:rPr>
                        <a:t>项目支出估算统计：</a:t>
                      </a:r>
                      <a:endParaRPr lang="zh-CN" sz="1600" b="1"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3219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031325"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项目成本管理计划</a:t>
            </a:r>
            <a:endParaRPr kumimoji="1" lang="zh-CN" altLang="en-US"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651801674"/>
              </p:ext>
            </p:extLst>
          </p:nvPr>
        </p:nvGraphicFramePr>
        <p:xfrm>
          <a:off x="1907627" y="2683009"/>
          <a:ext cx="8128000" cy="249428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支出条件</a:t>
                      </a:r>
                      <a:endParaRPr lang="zh-CN" altLang="en-US" dirty="0"/>
                    </a:p>
                  </a:txBody>
                  <a:tcPr/>
                </a:tc>
                <a:tc>
                  <a:txBody>
                    <a:bodyPr/>
                    <a:lstStyle/>
                    <a:p>
                      <a:r>
                        <a:rPr lang="zh-CN" altLang="en-US" dirty="0" smtClean="0"/>
                        <a:t>单位时间</a:t>
                      </a:r>
                      <a:r>
                        <a:rPr lang="en-US" altLang="zh-CN" dirty="0" smtClean="0"/>
                        <a:t>/</a:t>
                      </a:r>
                      <a:r>
                        <a:rPr lang="zh-CN" altLang="en-US" dirty="0" smtClean="0"/>
                        <a:t>件数</a:t>
                      </a:r>
                      <a:endParaRPr lang="zh-CN" altLang="en-US" dirty="0"/>
                    </a:p>
                  </a:txBody>
                  <a:tcPr/>
                </a:tc>
                <a:tc>
                  <a:txBody>
                    <a:bodyPr/>
                    <a:lstStyle/>
                    <a:p>
                      <a:r>
                        <a:rPr lang="zh-CN" altLang="en-US" dirty="0" smtClean="0"/>
                        <a:t>每件</a:t>
                      </a:r>
                      <a:r>
                        <a:rPr lang="en-US" altLang="zh-CN" dirty="0" smtClean="0"/>
                        <a:t>/</a:t>
                      </a:r>
                      <a:r>
                        <a:rPr lang="zh-CN" altLang="en-US" dirty="0" smtClean="0"/>
                        <a:t>每小时成本（元）</a:t>
                      </a:r>
                      <a:endParaRPr lang="zh-CN" altLang="en-US" dirty="0"/>
                    </a:p>
                  </a:txBody>
                  <a:tcPr/>
                </a:tc>
                <a:tc>
                  <a:txBody>
                    <a:bodyPr/>
                    <a:lstStyle/>
                    <a:p>
                      <a:r>
                        <a:rPr lang="zh-CN" altLang="en-US" dirty="0" smtClean="0"/>
                        <a:t>小计（元）</a:t>
                      </a:r>
                      <a:endParaRPr lang="zh-CN" altLang="en-US" dirty="0"/>
                    </a:p>
                  </a:txBody>
                  <a:tcPr/>
                </a:tc>
                <a:tc>
                  <a:txBody>
                    <a:bodyPr/>
                    <a:lstStyle/>
                    <a:p>
                      <a:r>
                        <a:rPr lang="zh-CN" altLang="en-US" dirty="0" smtClean="0"/>
                        <a:t>占比（</a:t>
                      </a:r>
                      <a:r>
                        <a:rPr lang="en-US" altLang="zh-CN" dirty="0" smtClean="0"/>
                        <a:t>%</a:t>
                      </a:r>
                      <a:r>
                        <a:rPr lang="zh-CN" altLang="en-US" dirty="0" smtClean="0"/>
                        <a:t>）保留两位小数</a:t>
                      </a:r>
                      <a:endParaRPr lang="zh-CN" altLang="en-US" dirty="0"/>
                    </a:p>
                  </a:txBody>
                  <a:tcPr/>
                </a:tc>
              </a:tr>
              <a:tr h="370840">
                <a:tc>
                  <a:txBody>
                    <a:bodyPr/>
                    <a:lstStyle/>
                    <a:p>
                      <a:r>
                        <a:rPr lang="zh-CN" altLang="en-US" dirty="0" smtClean="0"/>
                        <a:t>授权软件</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199</a:t>
                      </a:r>
                      <a:endParaRPr lang="zh-CN" altLang="en-US" dirty="0"/>
                    </a:p>
                  </a:txBody>
                  <a:tcPr/>
                </a:tc>
                <a:tc>
                  <a:txBody>
                    <a:bodyPr/>
                    <a:lstStyle/>
                    <a:p>
                      <a:r>
                        <a:rPr lang="en-US" altLang="zh-CN" dirty="0" smtClean="0"/>
                        <a:t>0.28</a:t>
                      </a:r>
                      <a:endParaRPr lang="zh-CN" altLang="en-US" dirty="0"/>
                    </a:p>
                  </a:txBody>
                  <a:tcPr/>
                </a:tc>
              </a:tr>
              <a:tr h="370840">
                <a:tc>
                  <a:txBody>
                    <a:bodyPr/>
                    <a:lstStyle/>
                    <a:p>
                      <a:r>
                        <a:rPr lang="zh-CN" altLang="en-US" dirty="0" smtClean="0"/>
                        <a:t>开发设备</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7000</a:t>
                      </a:r>
                      <a:endParaRPr lang="zh-CN" altLang="en-US" dirty="0"/>
                    </a:p>
                  </a:txBody>
                  <a:tcPr/>
                </a:tc>
                <a:tc>
                  <a:txBody>
                    <a:bodyPr/>
                    <a:lstStyle/>
                    <a:p>
                      <a:r>
                        <a:rPr lang="en-US" altLang="zh-CN" dirty="0" smtClean="0"/>
                        <a:t>35000</a:t>
                      </a:r>
                      <a:endParaRPr lang="zh-CN" altLang="en-US" dirty="0"/>
                    </a:p>
                  </a:txBody>
                  <a:tcPr/>
                </a:tc>
                <a:tc>
                  <a:txBody>
                    <a:bodyPr/>
                    <a:lstStyle/>
                    <a:p>
                      <a:r>
                        <a:rPr lang="en-US" altLang="zh-CN" dirty="0" smtClean="0"/>
                        <a:t>49.77</a:t>
                      </a:r>
                      <a:endParaRPr lang="zh-CN" altLang="en-US" dirty="0"/>
                    </a:p>
                  </a:txBody>
                  <a:tcPr/>
                </a:tc>
              </a:tr>
              <a:tr h="370840">
                <a:tc>
                  <a:txBody>
                    <a:bodyPr/>
                    <a:lstStyle/>
                    <a:p>
                      <a:r>
                        <a:rPr lang="zh-CN" altLang="en-US" dirty="0" smtClean="0"/>
                        <a:t>项目组人力</a:t>
                      </a:r>
                      <a:endParaRPr lang="zh-CN" altLang="en-US" dirty="0"/>
                    </a:p>
                  </a:txBody>
                  <a:tcPr/>
                </a:tc>
                <a:tc>
                  <a:txBody>
                    <a:bodyPr/>
                    <a:lstStyle/>
                    <a:p>
                      <a:r>
                        <a:rPr lang="en-US" altLang="zh-CN" dirty="0" smtClean="0"/>
                        <a:t>495</a:t>
                      </a:r>
                      <a:endParaRPr lang="zh-CN" altLang="en-US" dirty="0"/>
                    </a:p>
                  </a:txBody>
                  <a:tcPr/>
                </a:tc>
                <a:tc>
                  <a:txBody>
                    <a:bodyPr/>
                    <a:lstStyle/>
                    <a:p>
                      <a:r>
                        <a:rPr lang="en-US" altLang="zh-CN" dirty="0" smtClean="0"/>
                        <a:t>69.34</a:t>
                      </a:r>
                      <a:endParaRPr lang="zh-CN" altLang="en-US" dirty="0"/>
                    </a:p>
                  </a:txBody>
                  <a:tcPr/>
                </a:tc>
                <a:tc>
                  <a:txBody>
                    <a:bodyPr/>
                    <a:lstStyle/>
                    <a:p>
                      <a:r>
                        <a:rPr lang="en-US" altLang="zh-CN" dirty="0" smtClean="0"/>
                        <a:t>34323.3</a:t>
                      </a:r>
                      <a:endParaRPr lang="zh-CN" altLang="en-US" dirty="0"/>
                    </a:p>
                  </a:txBody>
                  <a:tcPr/>
                </a:tc>
                <a:tc>
                  <a:txBody>
                    <a:bodyPr/>
                    <a:lstStyle/>
                    <a:p>
                      <a:r>
                        <a:rPr lang="en-US" altLang="zh-CN" dirty="0" smtClean="0"/>
                        <a:t>48.80</a:t>
                      </a:r>
                      <a:endParaRPr lang="zh-CN" altLang="en-US" dirty="0"/>
                    </a:p>
                  </a:txBody>
                  <a:tcPr/>
                </a:tc>
              </a:tr>
              <a:tr h="370840">
                <a:tc>
                  <a:txBody>
                    <a:bodyPr/>
                    <a:lstStyle/>
                    <a:p>
                      <a:r>
                        <a:rPr lang="zh-CN" altLang="en-US" dirty="0" smtClean="0"/>
                        <a:t>团队建设</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800</a:t>
                      </a:r>
                      <a:endParaRPr lang="zh-CN" altLang="en-US" dirty="0"/>
                    </a:p>
                  </a:txBody>
                  <a:tcPr/>
                </a:tc>
                <a:tc>
                  <a:txBody>
                    <a:bodyPr/>
                    <a:lstStyle/>
                    <a:p>
                      <a:r>
                        <a:rPr lang="en-US" altLang="zh-CN" dirty="0" smtClean="0"/>
                        <a:t>1.13</a:t>
                      </a:r>
                      <a:endParaRPr lang="zh-CN" altLang="en-US" dirty="0"/>
                    </a:p>
                  </a:txBody>
                  <a:tcPr/>
                </a:tc>
              </a:tr>
              <a:tr h="370840">
                <a:tc>
                  <a:txBody>
                    <a:bodyPr/>
                    <a:lstStyle/>
                    <a:p>
                      <a:r>
                        <a:rPr lang="zh-CN" altLang="en-US" dirty="0" smtClean="0"/>
                        <a:t>估算总计</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70322.3</a:t>
                      </a:r>
                      <a:endParaRPr lang="zh-CN" altLang="en-US" dirty="0"/>
                    </a:p>
                  </a:txBody>
                  <a:tcPr/>
                </a:tc>
                <a:tc>
                  <a:txBody>
                    <a:bodyPr/>
                    <a:lstStyle/>
                    <a:p>
                      <a:r>
                        <a:rPr lang="en-US" altLang="zh-CN" dirty="0" smtClean="0"/>
                        <a:t>100</a:t>
                      </a:r>
                      <a:endParaRPr lang="zh-CN" altLang="en-US" dirty="0"/>
                    </a:p>
                  </a:txBody>
                  <a:tcPr/>
                </a:tc>
              </a:tr>
            </a:tbl>
          </a:graphicData>
        </a:graphic>
      </p:graphicFrame>
    </p:spTree>
    <p:extLst>
      <p:ext uri="{BB962C8B-B14F-4D97-AF65-F5344CB8AC3E}">
        <p14:creationId xmlns:p14="http://schemas.microsoft.com/office/powerpoint/2010/main" val="2097682259"/>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06</a:t>
                </a: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人力资源管理计划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HUMAN RESOURCE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10719111" y="28674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50254"/>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74303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en-US" altLang="zh-CN" sz="2400" b="1" dirty="0" smtClean="0">
                <a:solidFill>
                  <a:srgbClr val="F77258"/>
                </a:solidFill>
                <a:latin typeface="微软雅黑" panose="020B0503020204020204" pitchFamily="34" charset="-122"/>
                <a:ea typeface="微软雅黑" panose="020B0503020204020204" pitchFamily="34" charset="-122"/>
              </a:rPr>
              <a:t>OBS</a:t>
            </a:r>
            <a:r>
              <a:rPr lang="zh-CN" altLang="en-US" sz="2400" b="1" dirty="0" smtClean="0">
                <a:solidFill>
                  <a:srgbClr val="F77258"/>
                </a:solidFill>
                <a:latin typeface="微软雅黑" panose="020B0503020204020204" pitchFamily="34" charset="-122"/>
                <a:ea typeface="微软雅黑" panose="020B0503020204020204" pitchFamily="34" charset="-122"/>
              </a:rPr>
              <a:t> 结构图</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47" y="973871"/>
            <a:ext cx="9919504" cy="5233719"/>
          </a:xfrm>
          <a:prstGeom prst="rect">
            <a:avLst/>
          </a:prstGeom>
        </p:spPr>
      </p:pic>
    </p:spTree>
    <p:extLst>
      <p:ext uri="{BB962C8B-B14F-4D97-AF65-F5344CB8AC3E}">
        <p14:creationId xmlns:p14="http://schemas.microsoft.com/office/powerpoint/2010/main" val="40481863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0" y="1206026"/>
            <a:ext cx="3542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1600" b="1" dirty="0" smtClean="0">
                <a:solidFill>
                  <a:srgbClr val="F77258"/>
                </a:solidFill>
                <a:latin typeface="微软雅黑" panose="020B0503020204020204" pitchFamily="34" charset="-122"/>
                <a:ea typeface="微软雅黑" panose="020B0503020204020204" pitchFamily="34" charset="-122"/>
              </a:rPr>
              <a:t>人员工作流程：</a:t>
            </a:r>
            <a:endParaRPr lang="zh-CN" altLang="en-US" sz="16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83275" y="2128306"/>
            <a:ext cx="8648521" cy="2554545"/>
          </a:xfrm>
          <a:prstGeom prst="rect">
            <a:avLst/>
          </a:prstGeom>
          <a:noFill/>
        </p:spPr>
        <p:txBody>
          <a:bodyPr wrap="none" rtlCol="0">
            <a:spAutoFit/>
          </a:bodyPr>
          <a:lstStyle/>
          <a:p>
            <a:r>
              <a:rPr kumimoji="1" lang="zh-CN" altLang="en-US" sz="2000" dirty="0" smtClean="0"/>
              <a:t>    由项目经理在每周四的小组例会结束后发布</a:t>
            </a:r>
            <a:r>
              <a:rPr kumimoji="1" lang="zh-CN" altLang="en-US" sz="2000" b="1" dirty="0" smtClean="0">
                <a:solidFill>
                  <a:schemeClr val="accent2"/>
                </a:solidFill>
              </a:rPr>
              <a:t>任务分配文档与截止时间</a:t>
            </a:r>
            <a:r>
              <a:rPr kumimoji="1" lang="zh-CN" altLang="en-US" sz="2000" dirty="0" smtClean="0"/>
              <a:t>，</a:t>
            </a:r>
            <a:endParaRPr kumimoji="1" lang="en-US" altLang="zh-CN" sz="2000" dirty="0" smtClean="0"/>
          </a:p>
          <a:p>
            <a:r>
              <a:rPr kumimoji="1" lang="zh-CN" altLang="en-US" sz="2000" dirty="0" smtClean="0"/>
              <a:t>并且在任务执行期间每日检查组员当日工作进度和成果，并且给予修改</a:t>
            </a:r>
            <a:endParaRPr kumimoji="1" lang="en-US" altLang="zh-CN" sz="2000" dirty="0" smtClean="0"/>
          </a:p>
          <a:p>
            <a:r>
              <a:rPr kumimoji="1" lang="zh-CN" altLang="en-US" sz="2000" dirty="0" smtClean="0"/>
              <a:t>意见。小组工作人员在项目经理规定时间内完成任务，将任务完成后交</a:t>
            </a:r>
            <a:endParaRPr kumimoji="1" lang="en-US" altLang="zh-CN" sz="2000" dirty="0" smtClean="0"/>
          </a:p>
          <a:p>
            <a:r>
              <a:rPr kumimoji="1" lang="zh-CN" altLang="en-US" sz="2000" dirty="0" smtClean="0"/>
              <a:t>于该任务</a:t>
            </a:r>
            <a:r>
              <a:rPr kumimoji="1" lang="zh-CN" altLang="en-US" sz="2000" b="1" dirty="0">
                <a:solidFill>
                  <a:schemeClr val="accent2"/>
                </a:solidFill>
              </a:rPr>
              <a:t>负责人</a:t>
            </a:r>
            <a:r>
              <a:rPr kumimoji="1" lang="zh-CN" altLang="en-US" sz="2000" dirty="0" smtClean="0"/>
              <a:t>（若存在负责人）进行整合后，</a:t>
            </a:r>
            <a:r>
              <a:rPr kumimoji="1" lang="zh-CN" altLang="en-US" sz="2000" dirty="0"/>
              <a:t>交给项目</a:t>
            </a:r>
            <a:r>
              <a:rPr kumimoji="1" lang="zh-CN" altLang="en-US" sz="2000" dirty="0" smtClean="0"/>
              <a:t>经理或者事先</a:t>
            </a:r>
            <a:endParaRPr kumimoji="1" lang="en-US" altLang="zh-CN" sz="2000" dirty="0" smtClean="0"/>
          </a:p>
          <a:p>
            <a:r>
              <a:rPr kumimoji="1" lang="zh-CN" altLang="en-US" sz="2000" dirty="0" smtClean="0"/>
              <a:t>确定的审核人进行</a:t>
            </a:r>
            <a:r>
              <a:rPr kumimoji="1" lang="zh-CN" altLang="en-US" sz="2000" b="1" dirty="0" smtClean="0">
                <a:solidFill>
                  <a:schemeClr val="accent2"/>
                </a:solidFill>
              </a:rPr>
              <a:t>审核</a:t>
            </a:r>
            <a:r>
              <a:rPr kumimoji="1" lang="zh-CN" altLang="en-US" sz="2000" dirty="0"/>
              <a:t>，</a:t>
            </a:r>
            <a:r>
              <a:rPr kumimoji="1" lang="zh-CN" altLang="en-US" sz="2000" dirty="0" smtClean="0"/>
              <a:t>审核通过后交由</a:t>
            </a:r>
            <a:r>
              <a:rPr kumimoji="1" lang="zh-CN" altLang="en-US" sz="2000" b="1" dirty="0">
                <a:solidFill>
                  <a:schemeClr val="accent2"/>
                </a:solidFill>
              </a:rPr>
              <a:t>配置管理员</a:t>
            </a:r>
            <a:r>
              <a:rPr kumimoji="1" lang="zh-CN" altLang="en-US" sz="2000" dirty="0" smtClean="0"/>
              <a:t>上传至</a:t>
            </a:r>
            <a:r>
              <a:rPr kumimoji="1" lang="zh-CN" altLang="en-US" sz="2000" b="1" dirty="0">
                <a:solidFill>
                  <a:schemeClr val="accent2"/>
                </a:solidFill>
              </a:rPr>
              <a:t>配置管理系统</a:t>
            </a:r>
            <a:r>
              <a:rPr kumimoji="1" lang="zh-CN" altLang="en-US" sz="2000" dirty="0" smtClean="0"/>
              <a:t>。</a:t>
            </a:r>
            <a:endParaRPr kumimoji="1" lang="en-US" altLang="zh-CN" sz="2000" dirty="0" smtClean="0"/>
          </a:p>
          <a:p>
            <a:endParaRPr kumimoji="1" lang="en-US" altLang="zh-CN" sz="2000" dirty="0"/>
          </a:p>
          <a:p>
            <a:r>
              <a:rPr kumimoji="1" lang="zh-CN" altLang="en-US" sz="2000" dirty="0" smtClean="0"/>
              <a:t>    在项目经理整理好本周课程作业，提交至作业要求邮箱后，由项目经理</a:t>
            </a:r>
            <a:endParaRPr kumimoji="1" lang="en-US" altLang="zh-CN" sz="2000" dirty="0" smtClean="0"/>
          </a:p>
          <a:p>
            <a:r>
              <a:rPr kumimoji="1" lang="zh-CN" altLang="en-US" sz="2000" dirty="0" smtClean="0"/>
              <a:t>对本周小组成员进行</a:t>
            </a:r>
            <a:r>
              <a:rPr kumimoji="1" lang="zh-CN" altLang="en-US" sz="2000" b="1" dirty="0">
                <a:solidFill>
                  <a:schemeClr val="accent2"/>
                </a:solidFill>
              </a:rPr>
              <a:t>绩效评价</a:t>
            </a:r>
            <a:r>
              <a:rPr kumimoji="1" lang="zh-CN" altLang="en-US" sz="2000" dirty="0" smtClean="0"/>
              <a:t>，并发布到微信群，上传至</a:t>
            </a:r>
            <a:r>
              <a:rPr kumimoji="1" lang="zh-CN" altLang="en-US" sz="2000" dirty="0" smtClean="0">
                <a:solidFill>
                  <a:schemeClr val="accent2"/>
                </a:solidFill>
              </a:rPr>
              <a:t>配置管理系统</a:t>
            </a:r>
            <a:r>
              <a:rPr kumimoji="1" lang="zh-CN" altLang="en-US" sz="2000" dirty="0" smtClean="0"/>
              <a:t>。</a:t>
            </a:r>
            <a:endParaRPr kumimoji="1" lang="en-US" altLang="zh-CN" sz="2000" dirty="0" smtClean="0"/>
          </a:p>
        </p:txBody>
      </p:sp>
    </p:spTree>
    <p:extLst>
      <p:ext uri="{BB962C8B-B14F-4D97-AF65-F5344CB8AC3E}">
        <p14:creationId xmlns:p14="http://schemas.microsoft.com/office/powerpoint/2010/main" val="1872670561"/>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56827" y="133708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人员联系方式</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06558515"/>
              </p:ext>
            </p:extLst>
          </p:nvPr>
        </p:nvGraphicFramePr>
        <p:xfrm>
          <a:off x="2702560" y="2285670"/>
          <a:ext cx="7575759" cy="3718903"/>
        </p:xfrm>
        <a:graphic>
          <a:graphicData uri="http://schemas.openxmlformats.org/drawingml/2006/table">
            <a:tbl>
              <a:tblPr firstRow="1" firstCol="1" bandRow="1">
                <a:tableStyleId>{5C22544A-7EE6-4342-B048-85BDC9FD1C3A}</a:tableStyleId>
              </a:tblPr>
              <a:tblGrid>
                <a:gridCol w="2483491"/>
                <a:gridCol w="2421100"/>
                <a:gridCol w="2671168"/>
              </a:tblGrid>
              <a:tr h="294310">
                <a:tc>
                  <a:txBody>
                    <a:bodyPr/>
                    <a:lstStyle/>
                    <a:p>
                      <a:pPr>
                        <a:spcAft>
                          <a:spcPts val="0"/>
                        </a:spcAft>
                      </a:pPr>
                      <a:r>
                        <a:rPr lang="zh-CN" sz="2000" dirty="0">
                          <a:effectLst/>
                        </a:rPr>
                        <a:t>负责人</a:t>
                      </a:r>
                      <a:endParaRPr lang="zh-CN" sz="2000" dirty="0">
                        <a:effectLst/>
                        <a:latin typeface="Times New Roman" charset="0"/>
                        <a:ea typeface="宋体" charset="-122"/>
                      </a:endParaRPr>
                    </a:p>
                  </a:txBody>
                  <a:tcPr marL="68580" marR="68580" marT="0" marB="0"/>
                </a:tc>
                <a:tc>
                  <a:txBody>
                    <a:bodyPr/>
                    <a:lstStyle/>
                    <a:p>
                      <a:pPr>
                        <a:spcAft>
                          <a:spcPts val="0"/>
                        </a:spcAft>
                      </a:pPr>
                      <a:r>
                        <a:rPr lang="zh-CN" sz="2000">
                          <a:effectLst/>
                        </a:rPr>
                        <a:t>电话号码</a:t>
                      </a:r>
                      <a:endParaRPr lang="zh-CN" sz="2000">
                        <a:effectLst/>
                        <a:latin typeface="Times New Roman" charset="0"/>
                        <a:ea typeface="宋体" charset="-122"/>
                      </a:endParaRPr>
                    </a:p>
                  </a:txBody>
                  <a:tcPr marL="68580" marR="68580" marT="0" marB="0"/>
                </a:tc>
                <a:tc>
                  <a:txBody>
                    <a:bodyPr/>
                    <a:lstStyle/>
                    <a:p>
                      <a:pPr>
                        <a:spcAft>
                          <a:spcPts val="0"/>
                        </a:spcAft>
                      </a:pPr>
                      <a:r>
                        <a:rPr lang="zh-CN" sz="2000">
                          <a:effectLst/>
                        </a:rPr>
                        <a:t>邮箱</a:t>
                      </a:r>
                      <a:endParaRPr lang="zh-CN" sz="2000">
                        <a:effectLst/>
                        <a:latin typeface="Times New Roman" charset="0"/>
                        <a:ea typeface="宋体" charset="-122"/>
                      </a:endParaRPr>
                    </a:p>
                  </a:txBody>
                  <a:tcPr marL="68580" marR="68580" marT="0" marB="0"/>
                </a:tc>
              </a:tr>
              <a:tr h="465246">
                <a:tc>
                  <a:txBody>
                    <a:bodyPr/>
                    <a:lstStyle/>
                    <a:p>
                      <a:pPr marL="0" algn="l" defTabSz="914400" rtl="0" eaLnBrk="1" latinLnBrk="0" hangingPunct="1">
                        <a:spcAft>
                          <a:spcPts val="0"/>
                        </a:spcAft>
                      </a:pPr>
                      <a:r>
                        <a:rPr lang="zh-CN" sz="1600" b="1" kern="1200" dirty="0">
                          <a:solidFill>
                            <a:schemeClr val="lt1"/>
                          </a:solidFill>
                          <a:effectLst/>
                          <a:latin typeface="+mn-lt"/>
                          <a:ea typeface="+mn-ea"/>
                          <a:cs typeface="+mn-cs"/>
                        </a:rPr>
                        <a:t>杨枨</a:t>
                      </a:r>
                    </a:p>
                  </a:txBody>
                  <a:tcPr marL="68580" marR="68580" marT="0" marB="0"/>
                </a:tc>
                <a:tc>
                  <a:txBody>
                    <a:bodyPr/>
                    <a:lstStyle/>
                    <a:p>
                      <a:pPr indent="127000" algn="just">
                        <a:lnSpc>
                          <a:spcPts val="2000"/>
                        </a:lnSpc>
                        <a:spcAft>
                          <a:spcPts val="0"/>
                        </a:spcAft>
                      </a:pPr>
                      <a:r>
                        <a:rPr lang="en-US" sz="1600" kern="0">
                          <a:effectLst/>
                        </a:rPr>
                        <a:t>13357102333</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yangc@zucc.edu.cn</a:t>
                      </a:r>
                      <a:endParaRPr lang="zh-CN" sz="2000">
                        <a:effectLst/>
                        <a:latin typeface="Times New Roman" charset="0"/>
                        <a:ea typeface="宋体" charset="-122"/>
                      </a:endParaRPr>
                    </a:p>
                  </a:txBody>
                  <a:tcPr marL="68580" marR="68580" marT="0" marB="0"/>
                </a:tc>
              </a:tr>
              <a:tr h="404307">
                <a:tc>
                  <a:txBody>
                    <a:bodyPr/>
                    <a:lstStyle/>
                    <a:p>
                      <a:pP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altLang="zh-CN" sz="1600" kern="0" dirty="0" smtClean="0">
                          <a:effectLst/>
                        </a:rPr>
                        <a:t>13071858629</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ubilabs@zucc.edu.cn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刘祺</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15988198404</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31602297@stu.zucc.edu.cn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13732287787</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17376509845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31601380@stu.zucc.edu.cn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15988122807      </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31601416@stu.zucc.edu.cn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赵唯皓</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15958144825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dirty="0">
                          <a:effectLst/>
                        </a:rPr>
                        <a:t>31601417@stu.zucc.edu.cn</a:t>
                      </a:r>
                      <a:endParaRPr lang="zh-CN" sz="2000" dirty="0">
                        <a:effectLst/>
                        <a:latin typeface="Times New Roman" charset="0"/>
                        <a:ea typeface="宋体" charset="-122"/>
                      </a:endParaRPr>
                    </a:p>
                  </a:txBody>
                  <a:tcPr marL="68580" marR="68580" marT="0" marB="0"/>
                </a:tc>
              </a:tr>
            </a:tbl>
          </a:graphicData>
        </a:graphic>
      </p:graphicFrame>
      <p:sp>
        <p:nvSpPr>
          <p:cNvPr id="9" name="矩形 8"/>
          <p:cNvSpPr/>
          <p:nvPr/>
        </p:nvSpPr>
        <p:spPr>
          <a:xfrm>
            <a:off x="2862773" y="25949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391746528"/>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53097024"/>
              </p:ext>
            </p:extLst>
          </p:nvPr>
        </p:nvGraphicFramePr>
        <p:xfrm>
          <a:off x="2679305" y="1819463"/>
          <a:ext cx="6948019" cy="4085400"/>
        </p:xfrm>
        <a:graphic>
          <a:graphicData uri="http://schemas.openxmlformats.org/drawingml/2006/table">
            <a:tbl>
              <a:tblPr firstRow="1">
                <a:tableStyleId>{5C22544A-7EE6-4342-B048-85BDC9FD1C3A}</a:tableStyleId>
              </a:tblPr>
              <a:tblGrid>
                <a:gridCol w="1360260"/>
                <a:gridCol w="1018572"/>
                <a:gridCol w="4569187"/>
              </a:tblGrid>
              <a:tr h="321853">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杨枨</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教师用户代表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为项目团队提供教师用户需求</a:t>
                      </a:r>
                      <a:endParaRPr lang="zh-CN" sz="1400" kern="1200" dirty="0">
                        <a:solidFill>
                          <a:schemeClr val="dk1"/>
                        </a:solidFill>
                        <a:effectLst/>
                        <a:latin typeface="+mn-lt"/>
                        <a:ea typeface="+mn-ea"/>
                        <a:cs typeface="+mn-cs"/>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侯</a:t>
                      </a:r>
                      <a:r>
                        <a:rPr lang="zh-CN" sz="1400" dirty="0" smtClean="0">
                          <a:effectLst/>
                        </a:rPr>
                        <a:t>宏</a:t>
                      </a:r>
                      <a:r>
                        <a:rPr lang="zh-CN" altLang="en-US" sz="1400" dirty="0" smtClean="0">
                          <a:effectLst/>
                        </a:rPr>
                        <a:t>仑</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侯宏仑</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447792">
                <a:tc>
                  <a:txBody>
                    <a:bodyPr/>
                    <a:lstStyle/>
                    <a:p>
                      <a:pPr>
                        <a:spcAft>
                          <a:spcPts val="0"/>
                        </a:spcAft>
                      </a:pPr>
                      <a:r>
                        <a:rPr lang="zh-CN" sz="1400" dirty="0">
                          <a:effectLst/>
                        </a:rPr>
                        <a:t>项目经理</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刘祺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领导项目团队、执行和管理团队、负责软件的交付工作，负责项目的人员分工，并对人员进行绩效考核。</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书写项目中涉及的各种文档</a:t>
                      </a:r>
                      <a:endParaRPr lang="zh-CN" sz="1600">
                        <a:effectLst/>
                        <a:latin typeface="Times New Roman" charset="0"/>
                        <a:ea typeface="宋体" charset="-122"/>
                      </a:endParaRPr>
                    </a:p>
                  </a:txBody>
                  <a:tcPr marL="51203" marR="51203" marT="0" marB="0"/>
                </a:tc>
              </a:tr>
              <a:tr h="223896">
                <a:tc>
                  <a:txBody>
                    <a:bodyPr/>
                    <a:lstStyle/>
                    <a:p>
                      <a:pPr>
                        <a:spcAft>
                          <a:spcPts val="0"/>
                        </a:spcAft>
                      </a:pPr>
                      <a:r>
                        <a:rPr lang="zh-CN" sz="1400">
                          <a:effectLst/>
                        </a:rPr>
                        <a:t>培训负责人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负责组内对新知识的学习</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业务分析师</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负责对项目业务需求进行分析</a:t>
                      </a:r>
                      <a:endParaRPr lang="zh-CN" sz="1600" dirty="0">
                        <a:effectLst/>
                        <a:latin typeface="Times New Roman" charset="0"/>
                        <a:ea typeface="宋体" charset="-122"/>
                      </a:endParaRPr>
                    </a:p>
                  </a:txBody>
                  <a:tcPr marL="51203" marR="51203" marT="0" marB="0"/>
                </a:tc>
              </a:tr>
              <a:tr h="282168">
                <a:tc>
                  <a:txBody>
                    <a:bodyPr/>
                    <a:lstStyle/>
                    <a:p>
                      <a:pPr>
                        <a:spcAft>
                          <a:spcPts val="0"/>
                        </a:spcAft>
                      </a:pPr>
                      <a:r>
                        <a:rPr lang="zh-CN" sz="1400">
                          <a:effectLst/>
                        </a:rPr>
                        <a:t>用户访谈负责人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负责与项目用户约定访谈时间地点</a:t>
                      </a:r>
                      <a:endParaRPr lang="zh-CN" sz="1600" dirty="0">
                        <a:effectLst/>
                        <a:latin typeface="Times New Roman" charset="0"/>
                        <a:ea typeface="宋体" charset="-122"/>
                      </a:endParaRPr>
                    </a:p>
                  </a:txBody>
                  <a:tcPr marL="51203" marR="51203" marT="0" marB="0"/>
                </a:tc>
              </a:tr>
              <a:tr h="243221">
                <a:tc>
                  <a:txBody>
                    <a:bodyPr/>
                    <a:lstStyle/>
                    <a:p>
                      <a:pPr>
                        <a:spcAft>
                          <a:spcPts val="0"/>
                        </a:spcAft>
                      </a:pPr>
                      <a:r>
                        <a:rPr lang="en-US" sz="1400">
                          <a:effectLst/>
                        </a:rPr>
                        <a:t>UI</a:t>
                      </a:r>
                      <a:r>
                        <a:rPr lang="zh-CN" sz="14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负责项目的原型开发工作</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配置管理员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负责项目配置管理工作，进行版本变更控制</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dirty="0">
                          <a:effectLst/>
                        </a:rPr>
                        <a:t>幻灯片负责人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对项目涉及到的各种幻灯片对制作负主要责任</a:t>
                      </a:r>
                      <a:endParaRPr lang="zh-CN" sz="1600" dirty="0">
                        <a:effectLst/>
                        <a:latin typeface="Times New Roman" charset="0"/>
                        <a:ea typeface="宋体" charset="-122"/>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2046518041"/>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32560554"/>
              </p:ext>
            </p:extLst>
          </p:nvPr>
        </p:nvGraphicFramePr>
        <p:xfrm>
          <a:off x="2628520" y="1846943"/>
          <a:ext cx="6934958" cy="3733029"/>
        </p:xfrm>
        <a:graphic>
          <a:graphicData uri="http://schemas.openxmlformats.org/drawingml/2006/table">
            <a:tbl>
              <a:tblPr firstRow="1">
                <a:tableStyleId>{5C22544A-7EE6-4342-B048-85BDC9FD1C3A}</a:tableStyleId>
              </a:tblPr>
              <a:tblGrid>
                <a:gridCol w="1226489"/>
                <a:gridCol w="822960"/>
                <a:gridCol w="4885509"/>
              </a:tblGrid>
              <a:tr h="282799">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dirty="0">
                          <a:effectLst/>
                        </a:rPr>
                        <a:t>会议记录员</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蓝舒雯</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负责各类会议中录音，以及会议纪要</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书写项目中涉及到的各种文档</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en-US" sz="1400">
                          <a:effectLst/>
                        </a:rPr>
                        <a:t>UI</a:t>
                      </a:r>
                      <a:r>
                        <a:rPr lang="zh-CN" sz="1400">
                          <a:effectLst/>
                        </a:rPr>
                        <a:t>制作员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负责项目的原型开发工作</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进度管理员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负责甘特图的绘制和更新与项目进度的控制</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质量保证员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负责项目质量保证，确保项目质量满足客户需求</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需求审核员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负责对项目需求的审核工作</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维护并及时修改和发布已更新技术</a:t>
                      </a:r>
                      <a:r>
                        <a:rPr lang="zh-CN" sz="1400" dirty="0" smtClean="0">
                          <a:effectLst/>
                        </a:rPr>
                        <a:t>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学生用户代表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米潇杨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为项目团队提供学生用户需求</a:t>
                      </a:r>
                      <a:endParaRPr lang="zh-CN" sz="1400" kern="1200" dirty="0">
                        <a:solidFill>
                          <a:schemeClr val="dk1"/>
                        </a:solidFill>
                        <a:effectLst/>
                        <a:latin typeface="+mn-lt"/>
                        <a:ea typeface="+mn-ea"/>
                        <a:cs typeface="+mn-cs"/>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游客用户代表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周颙舜</a:t>
                      </a:r>
                      <a:endParaRPr lang="zh-CN" sz="1400" kern="1200" dirty="0">
                        <a:solidFill>
                          <a:schemeClr val="dk1"/>
                        </a:solidFill>
                        <a:effectLst/>
                        <a:latin typeface="+mn-lt"/>
                        <a:ea typeface="+mn-ea"/>
                        <a:cs typeface="+mn-cs"/>
                      </a:endParaRPr>
                    </a:p>
                  </a:txBody>
                  <a:tcPr marL="51203" marR="51203"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effectLst/>
                          <a:latin typeface="+mn-lt"/>
                          <a:ea typeface="+mn-ea"/>
                          <a:cs typeface="+mn-cs"/>
                        </a:rPr>
                        <a:t>为项目团队提供学生用户需求</a:t>
                      </a:r>
                      <a:endParaRPr lang="zh-CN" altLang="zh-CN" sz="1400" kern="1200" dirty="0" smtClean="0">
                        <a:solidFill>
                          <a:schemeClr val="dk1"/>
                        </a:solidFill>
                        <a:effectLst/>
                        <a:latin typeface="+mn-lt"/>
                        <a:ea typeface="+mn-ea"/>
                        <a:cs typeface="+mn-cs"/>
                      </a:endParaRPr>
                    </a:p>
                    <a:p>
                      <a:pPr>
                        <a:spcAft>
                          <a:spcPts val="0"/>
                        </a:spcAft>
                      </a:pPr>
                      <a:endParaRPr lang="zh-CN" sz="1400" kern="1200" dirty="0">
                        <a:solidFill>
                          <a:schemeClr val="dk1"/>
                        </a:solidFill>
                        <a:effectLst/>
                        <a:latin typeface="+mn-lt"/>
                        <a:ea typeface="+mn-ea"/>
                        <a:cs typeface="+mn-cs"/>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730624735"/>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沟通管理计划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COMMUNICATION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68794" y="27781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091406177"/>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资源日历（部分）</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r="673"/>
          <a:stretch/>
        </p:blipFill>
        <p:spPr>
          <a:xfrm>
            <a:off x="2079538" y="1507074"/>
            <a:ext cx="7978862" cy="5140289"/>
          </a:xfrm>
          <a:prstGeom prst="rect">
            <a:avLst/>
          </a:prstGeom>
        </p:spPr>
      </p:pic>
    </p:spTree>
    <p:extLst>
      <p:ext uri="{BB962C8B-B14F-4D97-AF65-F5344CB8AC3E}">
        <p14:creationId xmlns:p14="http://schemas.microsoft.com/office/powerpoint/2010/main" val="7631594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矩形 8"/>
          <p:cNvSpPr>
            <a:spLocks noChangeArrowheads="1"/>
          </p:cNvSpPr>
          <p:nvPr/>
        </p:nvSpPr>
        <p:spPr bwMode="auto">
          <a:xfrm>
            <a:off x="1756569" y="2693996"/>
            <a:ext cx="878554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虽然</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如今有很多教学网站，但是专门</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针对软件工程系列课程和软件工程专业教师</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又</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为学生之间提供交流平台的网站为数不多。这个</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网站</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一个</a:t>
            </a:r>
            <a:r>
              <a:rPr lang="zh-CN" altLang="zh-CN" b="1" dirty="0">
                <a:latin typeface="微软雅黑" panose="020B0503020204020204" pitchFamily="34" charset="-122"/>
                <a:ea typeface="微软雅黑" panose="020B0503020204020204" pitchFamily="34" charset="-122"/>
              </a:rPr>
              <a:t>垂直社区产品</a:t>
            </a:r>
            <a:r>
              <a:rPr lang="zh-CN" altLang="zh-CN"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作为</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一个开课的辅助工具，将有利于教师的教学和学生的学习</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；也有利于师生间的交流（</a:t>
            </a:r>
            <a:r>
              <a:rPr lang="zh-CN" altLang="en-US" b="1" dirty="0" smtClean="0">
                <a:latin typeface="微软雅黑" panose="020B0503020204020204" pitchFamily="34" charset="-122"/>
                <a:ea typeface="微软雅黑" panose="020B0503020204020204" pitchFamily="34" charset="-122"/>
                <a:sym typeface="Arial" panose="020B0604020202020204" pitchFamily="34" charset="0"/>
              </a:rPr>
              <a:t>不仅限于在校师生</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，已经毕业的学长学姐也可提供更有价值的信息）；也</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为软件工程系列课程的成熟记录下足迹</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r>
              <a:rPr lang="zh-CN" altLang="en-US" sz="1600" dirty="0" smtClean="0">
                <a:latin typeface="微软雅黑" panose="020B0503020204020204" pitchFamily="34" charset="-122"/>
                <a:ea typeface="微软雅黑" panose="020B0503020204020204" pitchFamily="34" charset="-122"/>
              </a:rPr>
              <a:t>因此我们的业务目标是</a:t>
            </a:r>
            <a:r>
              <a:rPr lang="zh-CN" altLang="zh-CN" sz="1600" dirty="0" smtClean="0">
                <a:latin typeface="微软雅黑" panose="020B0503020204020204" pitchFamily="34" charset="-122"/>
                <a:ea typeface="微软雅黑" panose="020B0503020204020204" pitchFamily="34" charset="-122"/>
              </a:rPr>
              <a:t>本</a:t>
            </a:r>
            <a:r>
              <a:rPr lang="zh-CN" altLang="zh-CN" sz="1600" dirty="0">
                <a:latin typeface="微软雅黑" panose="020B0503020204020204" pitchFamily="34" charset="-122"/>
                <a:ea typeface="微软雅黑" panose="020B0503020204020204" pitchFamily="34" charset="-122"/>
              </a:rPr>
              <a:t>专业同学都在上面注册，专业的老师也都在上面开设了他们的主题板块，或者主题的交流社区。每个同学</a:t>
            </a:r>
            <a:r>
              <a:rPr lang="zh-CN" altLang="zh-CN" sz="1600" dirty="0" smtClean="0">
                <a:latin typeface="微软雅黑" panose="020B0503020204020204" pitchFamily="34" charset="-122"/>
                <a:ea typeface="微软雅黑" panose="020B0503020204020204" pitchFamily="34" charset="-122"/>
              </a:rPr>
              <a:t>在学习</a:t>
            </a:r>
            <a:r>
              <a:rPr lang="zh-CN" altLang="en-US" sz="1600" dirty="0" smtClean="0">
                <a:latin typeface="微软雅黑" panose="020B0503020204020204" pitchFamily="34" charset="-122"/>
                <a:ea typeface="微软雅黑" panose="020B0503020204020204" pitchFamily="34" charset="-122"/>
              </a:rPr>
              <a:t>过程中使用该网站的次数</a:t>
            </a:r>
            <a:r>
              <a:rPr lang="zh-CN" altLang="zh-CN" sz="1600" dirty="0" smtClean="0">
                <a:latin typeface="微软雅黑" panose="020B0503020204020204" pitchFamily="34" charset="-122"/>
                <a:ea typeface="微软雅黑" panose="020B0503020204020204" pitchFamily="34" charset="-122"/>
              </a:rPr>
              <a:t>不亚于上</a:t>
            </a:r>
            <a:r>
              <a:rPr lang="en-US" altLang="zh-CN" sz="1600" dirty="0" smtClean="0">
                <a:latin typeface="微软雅黑" panose="020B0503020204020204" pitchFamily="34" charset="-122"/>
                <a:ea typeface="微软雅黑" panose="020B0503020204020204" pitchFamily="34" charset="-122"/>
              </a:rPr>
              <a:t>CSDN</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次数</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正常情况下，学生在该网站的学习会贯穿整个专业课的学习过程。</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   </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p:txBody>
      </p:sp>
      <p:sp>
        <p:nvSpPr>
          <p:cNvPr id="6152" name="文本框 9"/>
          <p:cNvSpPr txBox="1">
            <a:spLocks noChangeArrowheads="1"/>
          </p:cNvSpPr>
          <p:nvPr/>
        </p:nvSpPr>
        <p:spPr bwMode="auto">
          <a:xfrm>
            <a:off x="4960835" y="1132646"/>
            <a:ext cx="197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业务目标</a:t>
            </a:r>
            <a:endParaRPr kumimoji="0" lang="en-US" altLang="zh-CN" sz="2400" b="1"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6142523" y="1132646"/>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
        <p:nvSpPr>
          <p:cNvPr id="12"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29"/>
          <p:cNvGrpSpPr/>
          <p:nvPr/>
        </p:nvGrpSpPr>
        <p:grpSpPr bwMode="auto">
          <a:xfrm>
            <a:off x="338138" y="293688"/>
            <a:ext cx="333375" cy="411162"/>
            <a:chOff x="10668001" y="925959"/>
            <a:chExt cx="444498" cy="545940"/>
          </a:xfrm>
        </p:grpSpPr>
        <p:sp>
          <p:nvSpPr>
            <p:cNvPr id="14"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418340724"/>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项目团队内部协作</a:t>
            </a:r>
          </a:p>
        </p:txBody>
      </p:sp>
      <p:sp>
        <p:nvSpPr>
          <p:cNvPr id="2" name="矩形 1"/>
          <p:cNvSpPr/>
          <p:nvPr/>
        </p:nvSpPr>
        <p:spPr>
          <a:xfrm>
            <a:off x="3227480" y="1673258"/>
            <a:ext cx="6096000" cy="875881"/>
          </a:xfrm>
          <a:prstGeom prst="rect">
            <a:avLst/>
          </a:prstGeom>
        </p:spPr>
        <p:txBody>
          <a:bodyPr>
            <a:spAutoFit/>
          </a:bodyPr>
          <a:lstStyle/>
          <a:p>
            <a:pPr marL="285750" indent="-285750">
              <a:lnSpc>
                <a:spcPct val="150000"/>
              </a:lnSpc>
              <a:buFont typeface="Arial" charset="0"/>
              <a:buChar char="•"/>
            </a:pPr>
            <a:r>
              <a:rPr lang="zh-CN" altLang="zh-CN" dirty="0">
                <a:latin typeface="Microsoft YaHei" charset="-122"/>
                <a:ea typeface="Microsoft YaHei" charset="-122"/>
                <a:cs typeface="Microsoft YaHei" charset="-122"/>
              </a:rPr>
              <a:t>临时会议或直接交谈：按需要组织会议进行沟通，或直接与组内成员进行讨论。 </a:t>
            </a:r>
            <a:endParaRPr lang="zh-CN" altLang="en-US" dirty="0">
              <a:latin typeface="Microsoft YaHei" charset="-122"/>
              <a:ea typeface="Microsoft YaHei" charset="-122"/>
              <a:cs typeface="Microsoft YaHei" charset="-122"/>
            </a:endParaRPr>
          </a:p>
        </p:txBody>
      </p:sp>
      <p:sp>
        <p:nvSpPr>
          <p:cNvPr id="25" name="矩形 24"/>
          <p:cNvSpPr/>
          <p:nvPr/>
        </p:nvSpPr>
        <p:spPr>
          <a:xfrm>
            <a:off x="3227480" y="2549139"/>
            <a:ext cx="6096000" cy="1338828"/>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电子邮件或微信</a:t>
            </a:r>
            <a:r>
              <a:rPr lang="zh-CN" altLang="en-US" dirty="0" smtClean="0">
                <a:latin typeface="Microsoft YaHei" charset="-122"/>
                <a:ea typeface="Microsoft YaHei" charset="-122"/>
                <a:cs typeface="Microsoft YaHei" charset="-122"/>
              </a:rPr>
              <a:t>群（群名为</a:t>
            </a:r>
            <a:r>
              <a:rPr lang="en-US" altLang="zh-CN" dirty="0" smtClean="0">
                <a:latin typeface="Microsoft YaHei" charset="-122"/>
                <a:ea typeface="Microsoft YaHei" charset="-122"/>
                <a:cs typeface="Microsoft YaHei" charset="-122"/>
              </a:rPr>
              <a:t>G12</a:t>
            </a:r>
            <a:r>
              <a:rPr lang="zh-CN" altLang="en-US" dirty="0" smtClean="0">
                <a:latin typeface="Microsoft YaHei" charset="-122"/>
                <a:ea typeface="Microsoft YaHei" charset="-122"/>
                <a:cs typeface="Microsoft YaHei" charset="-122"/>
              </a:rPr>
              <a:t>💅）等</a:t>
            </a:r>
            <a:r>
              <a:rPr lang="zh-CN" altLang="en-US" dirty="0">
                <a:latin typeface="Microsoft YaHei" charset="-122"/>
                <a:ea typeface="Microsoft YaHei" charset="-122"/>
                <a:cs typeface="Microsoft YaHei" charset="-122"/>
              </a:rPr>
              <a:t>网上交流平台：电子邮件等网上交流平台可以有效提高沟通效率，降低项目成本，该项目中该沟通方式占主导地位。 </a:t>
            </a:r>
          </a:p>
        </p:txBody>
      </p:sp>
      <p:sp>
        <p:nvSpPr>
          <p:cNvPr id="31" name="矩形 30"/>
          <p:cNvSpPr/>
          <p:nvPr/>
        </p:nvSpPr>
        <p:spPr>
          <a:xfrm>
            <a:off x="3227480" y="3682700"/>
            <a:ext cx="6096000" cy="1291379"/>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周项目例会：按照规定的频率和地点准时进行的会议，会议必须提前准备，安排主持人和记录员，主要作用是确定本周的任务。</a:t>
            </a:r>
          </a:p>
        </p:txBody>
      </p:sp>
      <p:sp>
        <p:nvSpPr>
          <p:cNvPr id="17" name="矩形 16"/>
          <p:cNvSpPr/>
          <p:nvPr/>
        </p:nvSpPr>
        <p:spPr>
          <a:xfrm>
            <a:off x="3227480" y="4969115"/>
            <a:ext cx="6096000" cy="923330"/>
          </a:xfrm>
          <a:prstGeom prst="rect">
            <a:avLst/>
          </a:prstGeom>
        </p:spPr>
        <p:txBody>
          <a:bodyPr>
            <a:spAutoFit/>
          </a:bodyPr>
          <a:lstStyle/>
          <a:p>
            <a:pPr marL="285750" indent="-285750">
              <a:lnSpc>
                <a:spcPct val="150000"/>
              </a:lnSpc>
              <a:buFont typeface="Arial" charset="0"/>
              <a:buChar char="•"/>
            </a:pPr>
            <a:r>
              <a:rPr lang="zh-CN" altLang="en-US" dirty="0" smtClean="0">
                <a:latin typeface="Microsoft YaHei" charset="-122"/>
                <a:ea typeface="Microsoft YaHei" charset="-122"/>
                <a:cs typeface="Microsoft YaHei" charset="-122"/>
              </a:rPr>
              <a:t>团队建设：根据各成员的空闲时间，大概</a:t>
            </a:r>
            <a:r>
              <a:rPr lang="zh-CN" altLang="en-US" dirty="0" smtClean="0">
                <a:latin typeface="Microsoft YaHei" charset="-122"/>
                <a:ea typeface="Microsoft YaHei" charset="-122"/>
                <a:cs typeface="Microsoft YaHei" charset="-122"/>
              </a:rPr>
              <a:t>每</a:t>
            </a:r>
            <a:r>
              <a:rPr lang="en-US" altLang="zh-CN" dirty="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周</a:t>
            </a:r>
            <a:r>
              <a:rPr lang="zh-CN" altLang="en-US" dirty="0" smtClean="0">
                <a:latin typeface="Microsoft YaHei" charset="-122"/>
                <a:ea typeface="Microsoft YaHei" charset="-122"/>
                <a:cs typeface="Microsoft YaHei" charset="-122"/>
              </a:rPr>
              <a:t>安排一次团队建设，形式包括但不限于聚餐，</a:t>
            </a:r>
            <a:r>
              <a:rPr lang="en-US" altLang="zh-CN" dirty="0" err="1" smtClean="0">
                <a:latin typeface="Microsoft YaHei" charset="-122"/>
                <a:ea typeface="Microsoft YaHei" charset="-122"/>
                <a:cs typeface="Microsoft YaHei" charset="-122"/>
              </a:rPr>
              <a:t>ktv</a:t>
            </a:r>
            <a:r>
              <a:rPr lang="zh-CN" altLang="en-US" dirty="0" smtClean="0">
                <a:latin typeface="Microsoft YaHei" charset="-122"/>
                <a:ea typeface="Microsoft YaHei" charset="-122"/>
                <a:cs typeface="Microsoft YaHei" charset="-122"/>
              </a:rPr>
              <a:t>，野炊，远足。</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084469"/>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496654"/>
            <a:ext cx="3542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项目团队外部沟通与</a:t>
            </a:r>
            <a:r>
              <a:rPr lang="zh-CN" altLang="en-US" sz="2400" b="1" dirty="0" smtClean="0">
                <a:solidFill>
                  <a:srgbClr val="F77258"/>
                </a:solidFill>
                <a:latin typeface="微软雅黑" panose="020B0503020204020204" pitchFamily="34" charset="-122"/>
                <a:ea typeface="微软雅黑" panose="020B0503020204020204" pitchFamily="34" charset="-122"/>
              </a:rPr>
              <a:t>协作</a:t>
            </a:r>
            <a:endParaRPr lang="zh-CN" altLang="en-US" sz="2400" b="1" dirty="0">
              <a:solidFill>
                <a:srgbClr val="F77258"/>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defRPr/>
            </a:pP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3" name="矩形 2"/>
          <p:cNvSpPr/>
          <p:nvPr/>
        </p:nvSpPr>
        <p:spPr>
          <a:xfrm>
            <a:off x="3047999" y="2044931"/>
            <a:ext cx="6096000" cy="3416320"/>
          </a:xfrm>
          <a:prstGeom prst="rect">
            <a:avLst/>
          </a:prstGeom>
        </p:spPr>
        <p:txBody>
          <a:bodyPr>
            <a:spAutoFit/>
          </a:bodyPr>
          <a:lstStyle/>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访谈会议：按需要与干系人约定好时间地点，进行需求获取的访谈，注意记录沟通和讨论结果。</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电子邮件或</a:t>
            </a:r>
            <a:r>
              <a:rPr lang="zh-CN" altLang="zh-CN" dirty="0" smtClean="0">
                <a:latin typeface="Microsoft YaHei" charset="-122"/>
                <a:ea typeface="Microsoft YaHei" charset="-122"/>
                <a:cs typeface="Microsoft YaHei" charset="-122"/>
              </a:rPr>
              <a:t>微信等</a:t>
            </a:r>
            <a:r>
              <a:rPr lang="zh-CN" altLang="zh-CN" dirty="0">
                <a:latin typeface="Microsoft YaHei" charset="-122"/>
                <a:ea typeface="Microsoft YaHei" charset="-122"/>
                <a:cs typeface="Microsoft YaHei" charset="-122"/>
              </a:rPr>
              <a:t>网上交流平台：电子邮件等网上交流平台可以有效提高沟通效率，降低项目成本，该项目中该沟通方式占主导地位。</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项目里程碑评审会议：团队成员以及需求分析其他团队成员和项目监管者一起参加项目某一阶段团队成员所做的工作进行评审，提出改进意见。</a:t>
            </a:r>
          </a:p>
        </p:txBody>
      </p:sp>
    </p:spTree>
    <p:extLst>
      <p:ext uri="{BB962C8B-B14F-4D97-AF65-F5344CB8AC3E}">
        <p14:creationId xmlns:p14="http://schemas.microsoft.com/office/powerpoint/2010/main" val="1007968168"/>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1496654"/>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项目沟通计划安排 </a:t>
            </a:r>
          </a:p>
        </p:txBody>
      </p:sp>
      <p:graphicFrame>
        <p:nvGraphicFramePr>
          <p:cNvPr id="6" name="表格 5"/>
          <p:cNvGraphicFramePr>
            <a:graphicFrameLocks noGrp="1"/>
          </p:cNvGraphicFramePr>
          <p:nvPr>
            <p:extLst>
              <p:ext uri="{D42A27DB-BD31-4B8C-83A1-F6EECF244321}">
                <p14:modId xmlns:p14="http://schemas.microsoft.com/office/powerpoint/2010/main" val="1411231670"/>
              </p:ext>
            </p:extLst>
          </p:nvPr>
        </p:nvGraphicFramePr>
        <p:xfrm>
          <a:off x="2140920" y="2075221"/>
          <a:ext cx="7910157" cy="3856138"/>
        </p:xfrm>
        <a:graphic>
          <a:graphicData uri="http://schemas.openxmlformats.org/drawingml/2006/table">
            <a:tbl>
              <a:tblPr firstRow="1" firstCol="1" bandRow="1">
                <a:tableStyleId>{5C22544A-7EE6-4342-B048-85BDC9FD1C3A}</a:tableStyleId>
              </a:tblPr>
              <a:tblGrid>
                <a:gridCol w="1317128"/>
                <a:gridCol w="940332"/>
                <a:gridCol w="775055"/>
                <a:gridCol w="2676956"/>
                <a:gridCol w="1395958"/>
                <a:gridCol w="804728"/>
              </a:tblGrid>
              <a:tr h="229018">
                <a:tc>
                  <a:txBody>
                    <a:bodyPr/>
                    <a:lstStyle/>
                    <a:p>
                      <a:pPr algn="ctr">
                        <a:spcAft>
                          <a:spcPts val="0"/>
                        </a:spcAft>
                      </a:pPr>
                      <a:r>
                        <a:rPr lang="zh-CN" sz="1400" b="0" i="0" dirty="0">
                          <a:effectLst/>
                          <a:latin typeface="Microsoft YaHei" charset="-122"/>
                          <a:ea typeface="Microsoft YaHei" charset="-122"/>
                          <a:cs typeface="Microsoft YaHei" charset="-122"/>
                        </a:rPr>
                        <a:t>名称</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参与人员</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地点</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方法</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频率</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发起人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项目周例会</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理</a:t>
                      </a:r>
                      <a:r>
                        <a:rPr lang="en-US" sz="1400" b="0" i="0" dirty="0" smtClean="0">
                          <a:effectLst/>
                          <a:latin typeface="Microsoft YaHei" charset="-122"/>
                          <a:ea typeface="Microsoft YaHei" charset="-122"/>
                          <a:cs typeface="Microsoft YaHei" charset="-122"/>
                        </a:rPr>
                        <a:t>4-5</a:t>
                      </a:r>
                      <a:r>
                        <a:rPr lang="en-US" altLang="zh-CN" sz="1400" b="0" i="0" dirty="0" smtClean="0">
                          <a:effectLst/>
                          <a:latin typeface="Microsoft YaHei" charset="-122"/>
                          <a:ea typeface="Microsoft YaHei" charset="-122"/>
                          <a:cs typeface="Microsoft YaHei" charset="-122"/>
                        </a:rPr>
                        <a:t>32</a:t>
                      </a:r>
                      <a:endParaRPr lang="zh-CN" sz="1400" b="0" i="0" dirty="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由小组成员一起讨论本周要完成的任务或者对前阶段遇到对困难进行讨论</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每周四</a:t>
                      </a:r>
                      <a:r>
                        <a:rPr lang="en-US" sz="1400" b="0" i="0">
                          <a:effectLst/>
                          <a:latin typeface="Microsoft YaHei" charset="-122"/>
                          <a:ea typeface="Microsoft YaHei" charset="-122"/>
                          <a:cs typeface="Microsoft YaHei" charset="-122"/>
                        </a:rPr>
                        <a:t>16:05</a:t>
                      </a:r>
                      <a:r>
                        <a:rPr lang="zh-CN" sz="1400" b="0" i="0">
                          <a:effectLst/>
                          <a:latin typeface="Microsoft YaHei" charset="-122"/>
                          <a:ea typeface="Microsoft YaHei" charset="-122"/>
                          <a:cs typeface="Microsoft YaHei" charset="-122"/>
                        </a:rPr>
                        <a:t>开一次周例会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组内临时会议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若遇到需要组内见面会谈的情况，临时召开紧急会议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458036">
                <a:tc>
                  <a:txBody>
                    <a:bodyPr/>
                    <a:lstStyle/>
                    <a:p>
                      <a:pPr>
                        <a:spcAft>
                          <a:spcPts val="0"/>
                        </a:spcAft>
                      </a:pPr>
                      <a:r>
                        <a:rPr lang="zh-CN" sz="1400" b="0" i="0">
                          <a:effectLst/>
                          <a:latin typeface="Microsoft YaHei" charset="-122"/>
                          <a:ea typeface="Microsoft YaHei" charset="-122"/>
                          <a:cs typeface="Microsoft YaHei" charset="-122"/>
                        </a:rPr>
                        <a:t>项目成员集合学习工作型会议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当有需要全员当面一边交流讨论一边完成的任务时，将小组成员集中在一起举办较长时间的工作型会议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项目下达者访谈会议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4-504</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向杨枨老师获取需求以及项目中碰到的问题和解决方案</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项目其他干系人访谈会议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向其他用户代表获取需求</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项目里程碑评审会议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4-221</a:t>
                      </a:r>
                      <a:r>
                        <a:rPr lang="zh-CN" sz="1400" b="0" i="0">
                          <a:effectLst/>
                          <a:latin typeface="Microsoft YaHei" charset="-122"/>
                          <a:ea typeface="Microsoft YaHei" charset="-122"/>
                          <a:cs typeface="Microsoft YaHei" charset="-122"/>
                        </a:rPr>
                        <a:t>或</a:t>
                      </a:r>
                    </a:p>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4-508</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由杨老师与其他组组长以及助教评审在上一里程碑所做的工作</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每次项目里程碑评审的时候</a:t>
                      </a:r>
                    </a:p>
                  </a:txBody>
                  <a:tcPr marL="42941" marR="42941" marT="0" marB="0"/>
                </a:tc>
                <a:tc>
                  <a:txBody>
                    <a:bodyPr/>
                    <a:lstStyle/>
                    <a:p>
                      <a:pPr>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spcAft>
                          <a:spcPts val="0"/>
                        </a:spcAft>
                      </a:pPr>
                      <a:r>
                        <a:rPr lang="zh-CN" sz="1400" b="0" i="0" dirty="0">
                          <a:effectLst/>
                          <a:latin typeface="Microsoft YaHei" charset="-122"/>
                          <a:ea typeface="Microsoft YaHei" charset="-122"/>
                          <a:cs typeface="Microsoft YaHei" charset="-122"/>
                        </a:rPr>
                        <a:t>杨枨老师</a:t>
                      </a:r>
                    </a:p>
                  </a:txBody>
                  <a:tcPr marL="42941" marR="42941" marT="0" marB="0"/>
                </a:tc>
              </a:tr>
            </a:tbl>
          </a:graphicData>
        </a:graphic>
      </p:graphicFrame>
    </p:spTree>
    <p:extLst>
      <p:ext uri="{BB962C8B-B14F-4D97-AF65-F5344CB8AC3E}">
        <p14:creationId xmlns:p14="http://schemas.microsoft.com/office/powerpoint/2010/main" val="724645591"/>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08</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风险管理计划</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RISK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95721" y="2833171"/>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3986513"/>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3185339" y="1116012"/>
            <a:ext cx="565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每个知识领域潜在的</a:t>
            </a:r>
            <a:r>
              <a:rPr lang="zh-CN" altLang="en-US" sz="2400" b="1" smtClean="0">
                <a:solidFill>
                  <a:srgbClr val="F77258"/>
                </a:solidFill>
                <a:latin typeface="微软雅黑" panose="020B0503020204020204" pitchFamily="34" charset="-122"/>
                <a:ea typeface="微软雅黑" panose="020B0503020204020204" pitchFamily="34" charset="-122"/>
              </a:rPr>
              <a:t>负面风险条件</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08367222"/>
              </p:ext>
            </p:extLst>
          </p:nvPr>
        </p:nvGraphicFramePr>
        <p:xfrm>
          <a:off x="1756568" y="1995128"/>
          <a:ext cx="8510175" cy="3207874"/>
        </p:xfrm>
        <a:graphic>
          <a:graphicData uri="http://schemas.openxmlformats.org/drawingml/2006/table">
            <a:tbl>
              <a:tblPr firstRow="1" firstCol="1" bandRow="1">
                <a:tableStyleId>{5C22544A-7EE6-4342-B048-85BDC9FD1C3A}</a:tableStyleId>
              </a:tblPr>
              <a:tblGrid>
                <a:gridCol w="1374462"/>
                <a:gridCol w="7135713"/>
              </a:tblGrid>
              <a:tr h="283395">
                <a:tc>
                  <a:txBody>
                    <a:bodyPr/>
                    <a:lstStyle/>
                    <a:p>
                      <a:pPr algn="ctr">
                        <a:spcAft>
                          <a:spcPts val="0"/>
                        </a:spcAft>
                      </a:pPr>
                      <a:r>
                        <a:rPr lang="zh-CN" sz="1400" dirty="0">
                          <a:effectLst/>
                        </a:rPr>
                        <a:t>知识领域</a:t>
                      </a:r>
                      <a:endParaRPr lang="zh-CN" sz="1400" dirty="0">
                        <a:effectLst/>
                        <a:latin typeface="Times New Roman" charset="0"/>
                        <a:ea typeface="宋体" charset="-122"/>
                      </a:endParaRPr>
                    </a:p>
                  </a:txBody>
                  <a:tcPr marL="68580" marR="68580" marT="0" marB="0"/>
                </a:tc>
                <a:tc>
                  <a:txBody>
                    <a:bodyPr/>
                    <a:lstStyle/>
                    <a:p>
                      <a:pPr algn="ctr">
                        <a:spcAft>
                          <a:spcPts val="0"/>
                        </a:spcAft>
                      </a:pPr>
                      <a:r>
                        <a:rPr lang="zh-CN" sz="1400" dirty="0">
                          <a:effectLst/>
                        </a:rPr>
                        <a:t>风险条件</a:t>
                      </a:r>
                      <a:endParaRPr lang="zh-CN" sz="1400" dirty="0">
                        <a:effectLst/>
                        <a:latin typeface="Times New Roman" charset="0"/>
                        <a:ea typeface="宋体" charset="-122"/>
                      </a:endParaRPr>
                    </a:p>
                  </a:txBody>
                  <a:tcPr marL="68580" marR="68580" marT="0" marB="0"/>
                </a:tc>
              </a:tr>
              <a:tr h="373924">
                <a:tc>
                  <a:txBody>
                    <a:bodyPr/>
                    <a:lstStyle/>
                    <a:p>
                      <a:pPr>
                        <a:spcAft>
                          <a:spcPts val="0"/>
                        </a:spcAft>
                      </a:pPr>
                      <a:r>
                        <a:rPr lang="zh-CN" sz="1400">
                          <a:effectLst/>
                        </a:rPr>
                        <a:t>综合</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不</a:t>
                      </a:r>
                      <a:r>
                        <a:rPr lang="zh-CN" sz="1400" dirty="0" smtClean="0">
                          <a:effectLst/>
                        </a:rPr>
                        <a:t>充分</a:t>
                      </a:r>
                      <a:r>
                        <a:rPr lang="zh-CN" altLang="en-US" sz="1400" dirty="0" smtClean="0">
                          <a:effectLst/>
                        </a:rPr>
                        <a:t>的</a:t>
                      </a:r>
                      <a:r>
                        <a:rPr lang="zh-CN" sz="1400" dirty="0" smtClean="0">
                          <a:effectLst/>
                        </a:rPr>
                        <a:t>计划</a:t>
                      </a:r>
                      <a:r>
                        <a:rPr lang="zh-CN" sz="1400" dirty="0">
                          <a:effectLst/>
                        </a:rPr>
                        <a:t>；较</a:t>
                      </a:r>
                      <a:r>
                        <a:rPr lang="zh-CN" sz="1400" dirty="0" smtClean="0">
                          <a:effectLst/>
                        </a:rPr>
                        <a:t>少</a:t>
                      </a:r>
                      <a:r>
                        <a:rPr lang="zh-CN" altLang="en-US" sz="1400" dirty="0" smtClean="0">
                          <a:effectLst/>
                        </a:rPr>
                        <a:t>的</a:t>
                      </a:r>
                      <a:r>
                        <a:rPr lang="zh-CN" sz="1400" dirty="0" smtClean="0">
                          <a:effectLst/>
                        </a:rPr>
                        <a:t>资源</a:t>
                      </a:r>
                      <a:r>
                        <a:rPr lang="zh-CN" sz="1400" dirty="0">
                          <a:effectLst/>
                        </a:rPr>
                        <a:t>；较差的综合管理；缺乏后续审查</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范围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对于范围和工作任务的界定不明确；不完全的界定</a:t>
                      </a:r>
                      <a:endParaRPr lang="zh-CN" sz="1400" dirty="0">
                        <a:effectLst/>
                        <a:latin typeface="Times New Roman" charset="0"/>
                        <a:ea typeface="宋体" charset="-122"/>
                      </a:endParaRPr>
                    </a:p>
                  </a:txBody>
                  <a:tcPr marL="68580" marR="68580" marT="0" marB="0"/>
                </a:tc>
              </a:tr>
              <a:tr h="566790">
                <a:tc>
                  <a:txBody>
                    <a:bodyPr/>
                    <a:lstStyle/>
                    <a:p>
                      <a:pPr>
                        <a:spcAft>
                          <a:spcPts val="0"/>
                        </a:spcAft>
                      </a:pPr>
                      <a:r>
                        <a:rPr lang="zh-CN" sz="1400">
                          <a:effectLst/>
                        </a:rPr>
                        <a:t>时间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对可用</a:t>
                      </a:r>
                      <a:r>
                        <a:rPr lang="zh-CN" sz="1400" dirty="0" smtClean="0">
                          <a:effectLst/>
                        </a:rPr>
                        <a:t>资源</a:t>
                      </a:r>
                      <a:r>
                        <a:rPr lang="zh-CN" altLang="en-US" sz="1400" dirty="0" smtClean="0">
                          <a:effectLst/>
                        </a:rPr>
                        <a:t>或</a:t>
                      </a:r>
                      <a:r>
                        <a:rPr lang="zh-CN" sz="1400" dirty="0" smtClean="0">
                          <a:effectLst/>
                        </a:rPr>
                        <a:t>时间</a:t>
                      </a:r>
                      <a:r>
                        <a:rPr lang="zh-CN" sz="1400" dirty="0">
                          <a:effectLst/>
                        </a:rPr>
                        <a:t>的错误评估；对于关键路径的决策错误；对于</a:t>
                      </a:r>
                      <a:r>
                        <a:rPr lang="zh-CN" sz="1400" dirty="0" smtClean="0">
                          <a:effectLst/>
                        </a:rPr>
                        <a:t>周转</a:t>
                      </a:r>
                      <a:r>
                        <a:rPr lang="zh-CN" altLang="en-US" sz="1400" dirty="0" smtClean="0">
                          <a:effectLst/>
                        </a:rPr>
                        <a:t>资金</a:t>
                      </a:r>
                      <a:r>
                        <a:rPr lang="zh-CN" sz="1400" dirty="0" smtClean="0">
                          <a:effectLst/>
                        </a:rPr>
                        <a:t>分配</a:t>
                      </a:r>
                      <a:r>
                        <a:rPr lang="zh-CN" sz="1400" dirty="0">
                          <a:effectLst/>
                        </a:rPr>
                        <a:t>和管理的不利；较早发布的竞争产品</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成本</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错误估算；不够</a:t>
                      </a:r>
                      <a:r>
                        <a:rPr lang="zh-CN" sz="1400" dirty="0" smtClean="0">
                          <a:effectLst/>
                        </a:rPr>
                        <a:t>充足</a:t>
                      </a:r>
                      <a:r>
                        <a:rPr lang="zh-CN" altLang="en-US" sz="1400" dirty="0" smtClean="0">
                          <a:effectLst/>
                        </a:rPr>
                        <a:t>的</a:t>
                      </a:r>
                      <a:r>
                        <a:rPr lang="zh-CN" sz="1400" dirty="0" smtClean="0">
                          <a:effectLst/>
                        </a:rPr>
                        <a:t>生产力</a:t>
                      </a:r>
                      <a:r>
                        <a:rPr lang="zh-CN" sz="1400" dirty="0">
                          <a:effectLst/>
                        </a:rPr>
                        <a:t>，成本，变更和紧急事件</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质量</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对待质量的态度不够；不合乎标准的设计</a:t>
                      </a:r>
                      <a:r>
                        <a:rPr lang="en-US" sz="1400">
                          <a:effectLst/>
                        </a:rPr>
                        <a:t>/</a:t>
                      </a:r>
                      <a:r>
                        <a:rPr lang="zh-CN" sz="1400">
                          <a:effectLst/>
                        </a:rPr>
                        <a:t>材料</a:t>
                      </a:r>
                      <a:r>
                        <a:rPr lang="en-US" sz="1400">
                          <a:effectLst/>
                        </a:rPr>
                        <a:t>/</a:t>
                      </a:r>
                      <a:r>
                        <a:rPr lang="zh-CN" sz="1400">
                          <a:effectLst/>
                        </a:rPr>
                        <a:t>工艺；质量保证程序不足</a:t>
                      </a:r>
                      <a:endParaRPr lang="zh-CN" sz="1400">
                        <a:effectLst/>
                        <a:latin typeface="Times New Roman" charset="0"/>
                        <a:ea typeface="宋体" charset="-122"/>
                      </a:endParaRPr>
                    </a:p>
                  </a:txBody>
                  <a:tcPr marL="68580" marR="68580" marT="0" marB="0"/>
                </a:tc>
              </a:tr>
              <a:tr h="283395">
                <a:tc>
                  <a:txBody>
                    <a:bodyPr/>
                    <a:lstStyle/>
                    <a:p>
                      <a:pPr>
                        <a:spcAft>
                          <a:spcPts val="0"/>
                        </a:spcAft>
                      </a:pPr>
                      <a:r>
                        <a:rPr lang="zh-CN" sz="1400">
                          <a:effectLst/>
                        </a:rPr>
                        <a:t>人力资源</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冲突管理能力；较差的项目组织和责任界定；领导力的缺乏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沟通</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对于计划或沟通的忽视</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风险</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忽视风险；风险分析不清楚；缺乏管理保证程序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dirty="0">
                          <a:effectLst/>
                        </a:rPr>
                        <a:t>干系人</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与关键干系人缺乏协商</a:t>
                      </a:r>
                      <a:endParaRPr lang="zh-CN" sz="1400" dirty="0">
                        <a:effectLst/>
                        <a:latin typeface="Times New Roman" charset="0"/>
                        <a:ea typeface="宋体" charset="-122"/>
                      </a:endParaRPr>
                    </a:p>
                  </a:txBody>
                  <a:tcPr marL="68580" marR="68580" marT="0" marB="0"/>
                </a:tc>
              </a:tr>
            </a:tbl>
          </a:graphicData>
        </a:graphic>
      </p:graphicFrame>
      <p:sp>
        <p:nvSpPr>
          <p:cNvPr id="9" name="矩形 8"/>
          <p:cNvSpPr/>
          <p:nvPr/>
        </p:nvSpPr>
        <p:spPr>
          <a:xfrm>
            <a:off x="8284613" y="985207"/>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331394067"/>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30590193"/>
              </p:ext>
            </p:extLst>
          </p:nvPr>
        </p:nvGraphicFramePr>
        <p:xfrm>
          <a:off x="1124671" y="932809"/>
          <a:ext cx="9942655" cy="5353250"/>
        </p:xfrm>
        <a:graphic>
          <a:graphicData uri="http://schemas.openxmlformats.org/drawingml/2006/table">
            <a:tbl>
              <a:tblPr firstRow="1">
                <a:tableStyleId>{5C22544A-7EE6-4342-B048-85BDC9FD1C3A}</a:tableStyleId>
              </a:tblPr>
              <a:tblGrid>
                <a:gridCol w="887214"/>
                <a:gridCol w="1703375"/>
                <a:gridCol w="2708689"/>
                <a:gridCol w="2395990"/>
                <a:gridCol w="2247387"/>
              </a:tblGrid>
              <a:tr h="28595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797475">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进度风险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由于时间紧张导致项目最后无法按期完成</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在</a:t>
                      </a:r>
                      <a:r>
                        <a:rPr lang="zh-CN" sz="1400" b="0" i="0" dirty="0" smtClean="0">
                          <a:effectLst/>
                          <a:latin typeface="Microsoft YaHei" charset="-122"/>
                          <a:ea typeface="Microsoft YaHei" charset="-122"/>
                          <a:cs typeface="Microsoft YaHei" charset="-122"/>
                        </a:rPr>
                        <a:t>任务</a:t>
                      </a:r>
                      <a:r>
                        <a:rPr lang="zh-CN" altLang="en-US" sz="1400" b="0" i="0" dirty="0" smtClean="0">
                          <a:effectLst/>
                          <a:latin typeface="Microsoft YaHei" charset="-122"/>
                          <a:ea typeface="Microsoft YaHei" charset="-122"/>
                          <a:cs typeface="Microsoft YaHei" charset="-122"/>
                        </a:rPr>
                        <a:t>截止</a:t>
                      </a:r>
                      <a:r>
                        <a:rPr lang="zh-CN" sz="1400" b="0" i="0" dirty="0" smtClean="0">
                          <a:effectLst/>
                          <a:latin typeface="Microsoft YaHei" charset="-122"/>
                          <a:ea typeface="Microsoft YaHei" charset="-122"/>
                          <a:cs typeface="Microsoft YaHei" charset="-122"/>
                        </a:rPr>
                        <a:t>时间</a:t>
                      </a:r>
                      <a:r>
                        <a:rPr lang="zh-CN" sz="1400" b="0" i="0" dirty="0">
                          <a:effectLst/>
                          <a:latin typeface="Microsoft YaHei" charset="-122"/>
                          <a:ea typeface="Microsoft YaHei" charset="-122"/>
                          <a:cs typeface="Microsoft YaHei" charset="-122"/>
                        </a:rPr>
                        <a:t>，组员未能按期完成任务。</a:t>
                      </a:r>
                    </a:p>
                    <a:p>
                      <a:pPr>
                        <a:lnSpc>
                          <a:spcPct val="125000"/>
                        </a:lnSpc>
                        <a:spcAft>
                          <a:spcPts val="0"/>
                        </a:spcAft>
                      </a:pP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组长实施惩罚措施，并规定新的截止时间，看情况可以动用其他组员协作完成该未完成的任务</a:t>
                      </a:r>
                      <a:r>
                        <a:rPr lang="zh-CN" sz="1400" b="0" i="0" dirty="0" smtClean="0">
                          <a:effectLst/>
                          <a:latin typeface="Microsoft YaHei" charset="-122"/>
                          <a:ea typeface="Microsoft YaHei" charset="-122"/>
                          <a:cs typeface="Microsoft YaHei" charset="-122"/>
                        </a:rPr>
                        <a:t>。</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altLang="zh-CN" sz="1400" b="0" i="0" kern="1200" dirty="0" smtClean="0">
                          <a:solidFill>
                            <a:schemeClr val="dk1"/>
                          </a:solidFill>
                          <a:effectLst/>
                          <a:latin typeface="Microsoft YaHei" charset="-122"/>
                          <a:ea typeface="Microsoft YaHei" charset="-122"/>
                          <a:cs typeface="Microsoft YaHei" charset="-122"/>
                        </a:rPr>
                        <a:t>充分考虑各种潜在因素，适当留有余地；合理利用赶工期及快速跟进等方法，充分利用资源。</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664563">
                <a:tc rowSpan="3">
                  <a:txBody>
                    <a:bodyPr/>
                    <a:lstStyle/>
                    <a:p>
                      <a:pPr>
                        <a:lnSpc>
                          <a:spcPct val="125000"/>
                        </a:lnSpc>
                        <a:spcAft>
                          <a:spcPts val="0"/>
                        </a:spcAft>
                      </a:pPr>
                      <a:r>
                        <a:rPr lang="zh-CN" sz="1400" b="0" i="0">
                          <a:effectLst/>
                          <a:latin typeface="Microsoft YaHei" charset="-122"/>
                          <a:ea typeface="Microsoft YaHei" charset="-122"/>
                          <a:cs typeface="Microsoft YaHei" charset="-122"/>
                        </a:rPr>
                        <a:t>范围风险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与客户沟通不够，需求确认不完全，项目开发存在偏差</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客户不认同已经定义的项目需求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全员提高与客户沟通需求获取的技术，增加访谈次数，更加认真地记录需求。</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与用户充分沟通，提高需求获取的技巧，增加访谈频率。</a:t>
                      </a:r>
                      <a:endParaRPr lang="zh-CN" sz="1400" b="0" i="0" dirty="0">
                        <a:effectLst/>
                        <a:latin typeface="Microsoft YaHei" charset="-122"/>
                        <a:ea typeface="Microsoft YaHei" charset="-122"/>
                        <a:cs typeface="Microsoft YaHei" charset="-122"/>
                      </a:endParaRPr>
                    </a:p>
                  </a:txBody>
                  <a:tcPr marL="15914" marR="15914" marT="0" marB="0"/>
                </a:tc>
              </a:tr>
              <a:tr h="398738">
                <a:tc vMerge="1">
                  <a:txBody>
                    <a:bodyPr/>
                    <a:lstStyle/>
                    <a:p>
                      <a:endParaRPr lang="zh-CN" altLang="en-US"/>
                    </a:p>
                  </a:txBody>
                  <a:tcPr/>
                </a:tc>
                <a:tc>
                  <a:txBody>
                    <a:bodyPr/>
                    <a:lstStyle/>
                    <a:p>
                      <a:pPr>
                        <a:lnSpc>
                          <a:spcPct val="125000"/>
                        </a:lnSpc>
                        <a:spcAft>
                          <a:spcPts val="0"/>
                        </a:spcAft>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endParaRPr lang="en-US" altLang="zh-CN" sz="1400" b="0" i="0" dirty="0" smtClean="0">
                        <a:effectLst/>
                        <a:latin typeface="Microsoft YaHei" charset="-122"/>
                        <a:ea typeface="Microsoft YaHei" charset="-122"/>
                        <a:cs typeface="Microsoft YaHei" charset="-122"/>
                      </a:endParaRPr>
                    </a:p>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sz="1400" b="0" i="0" dirty="0">
                          <a:effectLst/>
                          <a:latin typeface="Microsoft YaHei" charset="-122"/>
                          <a:ea typeface="Microsoft YaHei" charset="-122"/>
                          <a:cs typeface="Microsoft YaHei" charset="-122"/>
                        </a:rPr>
                        <a:t>提出新的需求</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r>
                        <a:rPr lang="zh-CN" sz="1400" b="0" i="0" dirty="0" smtClean="0">
                          <a:effectLst/>
                          <a:latin typeface="Microsoft YaHei" charset="-122"/>
                          <a:ea typeface="Microsoft YaHei" charset="-122"/>
                          <a:cs typeface="Microsoft YaHei" charset="-122"/>
                        </a:rPr>
                        <a:t>与</a:t>
                      </a:r>
                      <a:r>
                        <a:rPr lang="zh-CN" sz="1400" b="0" i="0" dirty="0">
                          <a:effectLst/>
                          <a:latin typeface="Microsoft YaHei" charset="-122"/>
                          <a:ea typeface="Microsoft YaHei" charset="-122"/>
                          <a:cs typeface="Microsoft YaHei" charset="-122"/>
                        </a:rPr>
                        <a:t>客户的访谈中，客户提出新的需求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全员对新的需求进行</a:t>
                      </a:r>
                      <a:r>
                        <a:rPr lang="zh-CN" sz="1400" b="0" i="0" dirty="0" smtClean="0">
                          <a:effectLst/>
                          <a:latin typeface="Microsoft YaHei" charset="-122"/>
                          <a:ea typeface="Microsoft YaHei" charset="-122"/>
                          <a:cs typeface="Microsoft YaHei" charset="-122"/>
                        </a:rPr>
                        <a:t>记录</a:t>
                      </a:r>
                      <a:r>
                        <a:rPr lang="zh-CN" altLang="en-US" sz="1400" b="0" i="0" dirty="0" smtClean="0">
                          <a:effectLst/>
                          <a:latin typeface="Microsoft YaHei" charset="-122"/>
                          <a:ea typeface="Microsoft YaHei" charset="-122"/>
                          <a:cs typeface="Microsoft YaHei" charset="-122"/>
                        </a:rPr>
                        <a:t>并</a:t>
                      </a:r>
                      <a:r>
                        <a:rPr lang="zh-CN" sz="1400" b="0" i="0" dirty="0" smtClean="0">
                          <a:effectLst/>
                          <a:latin typeface="Microsoft YaHei" charset="-122"/>
                          <a:ea typeface="Microsoft YaHei" charset="-122"/>
                          <a:cs typeface="Microsoft YaHei" charset="-122"/>
                        </a:rPr>
                        <a:t>审核</a:t>
                      </a:r>
                      <a:r>
                        <a:rPr lang="en-US" altLang="zh-CN" sz="1400" b="0" i="0" dirty="0" smtClean="0">
                          <a:effectLst/>
                          <a:latin typeface="Microsoft YaHei" charset="-122"/>
                          <a:ea typeface="Microsoft YaHei" charset="-122"/>
                          <a:cs typeface="Microsoft YaHei" charset="-122"/>
                        </a:rPr>
                        <a:t>,</a:t>
                      </a:r>
                      <a:r>
                        <a:rPr lang="zh-CN" altLang="en-US" sz="1400" b="0" i="0" dirty="0" smtClean="0">
                          <a:effectLst/>
                          <a:latin typeface="Microsoft YaHei" charset="-122"/>
                          <a:ea typeface="Microsoft YaHei" charset="-122"/>
                          <a:cs typeface="Microsoft YaHei" charset="-122"/>
                        </a:rPr>
                        <a:t>若合理则</a:t>
                      </a:r>
                      <a:r>
                        <a:rPr lang="zh-CN" sz="1400" b="0" i="0" dirty="0" smtClean="0">
                          <a:effectLst/>
                          <a:latin typeface="Microsoft YaHei" charset="-122"/>
                          <a:ea typeface="Microsoft YaHei" charset="-122"/>
                          <a:cs typeface="Microsoft YaHei" charset="-122"/>
                        </a:rPr>
                        <a:t>确认</a:t>
                      </a:r>
                      <a:r>
                        <a:rPr lang="zh-CN" altLang="en-US" sz="1400" b="0" i="0" dirty="0" smtClean="0">
                          <a:effectLst/>
                          <a:latin typeface="Microsoft YaHei" charset="-122"/>
                          <a:ea typeface="Microsoft YaHei" charset="-122"/>
                          <a:cs typeface="Microsoft YaHei" charset="-122"/>
                        </a:rPr>
                        <a:t>采纳，不合理则告知用户不可采纳，并提出相关建议。</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在项目早期，写一份包含业务需求的愿景与范围文档，并将其用作新需求或变更需求的决策向导。</a:t>
                      </a:r>
                    </a:p>
                  </a:txBody>
                  <a:tcPr marL="15914" marR="15914" marT="0" marB="0"/>
                </a:tc>
              </a:tr>
              <a:tr h="664563">
                <a:tc vMerge="1">
                  <a:txBody>
                    <a:bodyPr/>
                    <a:lstStyle/>
                    <a:p>
                      <a:endParaRPr lang="zh-CN" altLang="en-US"/>
                    </a:p>
                  </a:txBody>
                  <a:tcPr/>
                </a:tc>
                <a:tc>
                  <a:txBody>
                    <a:bodyPr/>
                    <a:lstStyle/>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变更</a:t>
                      </a:r>
                      <a:r>
                        <a:rPr lang="zh-CN" sz="1400" b="0" i="0" dirty="0">
                          <a:effectLst/>
                          <a:latin typeface="Microsoft YaHei" charset="-122"/>
                          <a:ea typeface="Microsoft YaHei" charset="-122"/>
                          <a:cs typeface="Microsoft YaHei" charset="-122"/>
                        </a:rPr>
                        <a:t>以前的需求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与客户的访谈中，</a:t>
                      </a: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对</a:t>
                      </a:r>
                      <a:r>
                        <a:rPr lang="zh-CN" sz="1400" b="0" i="0" dirty="0">
                          <a:effectLst/>
                          <a:latin typeface="Microsoft YaHei" charset="-122"/>
                          <a:ea typeface="Microsoft YaHei" charset="-122"/>
                          <a:cs typeface="Microsoft YaHei" charset="-122"/>
                        </a:rPr>
                        <a:t>以往已经确认的需求进行更改</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a:t>
                      </a:r>
                      <a:r>
                        <a:rPr lang="zh-CN" sz="1400" b="0" i="0" dirty="0" smtClean="0">
                          <a:effectLst/>
                          <a:latin typeface="Microsoft YaHei" charset="-122"/>
                          <a:ea typeface="Microsoft YaHei" charset="-122"/>
                          <a:cs typeface="Microsoft YaHei" charset="-122"/>
                        </a:rPr>
                        <a:t>变更</a:t>
                      </a:r>
                      <a:r>
                        <a:rPr lang="zh-CN" altLang="en-US" sz="1400" b="0" i="0" dirty="0" smtClean="0">
                          <a:effectLst/>
                          <a:latin typeface="Microsoft YaHei" charset="-122"/>
                          <a:ea typeface="Microsoft YaHei" charset="-122"/>
                          <a:cs typeface="Microsoft YaHei" charset="-122"/>
                        </a:rPr>
                        <a:t>的</a:t>
                      </a:r>
                      <a:r>
                        <a:rPr lang="zh-CN" sz="1400" b="0" i="0" dirty="0" smtClean="0">
                          <a:effectLst/>
                          <a:latin typeface="Microsoft YaHei" charset="-122"/>
                          <a:ea typeface="Microsoft YaHei" charset="-122"/>
                          <a:cs typeface="Microsoft YaHei" charset="-122"/>
                        </a:rPr>
                        <a:t>需求</a:t>
                      </a:r>
                      <a:r>
                        <a:rPr lang="zh-CN" sz="1400" b="0" i="0" dirty="0">
                          <a:effectLst/>
                          <a:latin typeface="Microsoft YaHei" charset="-122"/>
                          <a:ea typeface="Microsoft YaHei" charset="-122"/>
                          <a:cs typeface="Microsoft YaHei" charset="-122"/>
                        </a:rPr>
                        <a:t>通过需求变更控制进行评估，提出建议</a:t>
                      </a:r>
                      <a:r>
                        <a:rPr lang="zh-CN" sz="1400" b="0" i="0" dirty="0" smtClean="0">
                          <a:effectLst/>
                          <a:latin typeface="Microsoft YaHei" charset="-122"/>
                          <a:ea typeface="Microsoft YaHei" charset="-122"/>
                          <a:cs typeface="Microsoft YaHei" charset="-122"/>
                        </a:rPr>
                        <a:t>或意见</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将成文的业务需求和范围定义作为审核变更的标尺，控制失控的范围蠕变。</a:t>
                      </a:r>
                    </a:p>
                  </a:txBody>
                  <a:tcPr marL="15914" marR="15914" marT="0" marB="0"/>
                </a:tc>
              </a:tr>
              <a:tr h="531649">
                <a:tc rowSpan="2">
                  <a:txBody>
                    <a:bodyPr/>
                    <a:lstStyle/>
                    <a:p>
                      <a:pPr>
                        <a:lnSpc>
                          <a:spcPct val="125000"/>
                        </a:lnSpc>
                        <a:spcAft>
                          <a:spcPts val="0"/>
                        </a:spcAft>
                      </a:pPr>
                      <a:r>
                        <a:rPr lang="zh-CN" sz="1400" b="0" i="0">
                          <a:effectLst/>
                          <a:latin typeface="Microsoft YaHei" charset="-122"/>
                          <a:ea typeface="Microsoft YaHei" charset="-122"/>
                          <a:cs typeface="Microsoft YaHei" charset="-122"/>
                        </a:rPr>
                        <a:t>质量风险</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任务完成的质量未达到最低要求，需返工</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组长认定任务质量不合格或者在里程碑评审会议中客户明确提出不满意</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组长对需要返工的任务进行重新规划分配，并实施惩罚措施</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在任务执行期间组长定期检查组员任务完成进度和质量，及时提出修改意见</a:t>
                      </a:r>
                      <a:endParaRPr lang="zh-CN" sz="1400" b="0" i="0" dirty="0">
                        <a:effectLst/>
                        <a:latin typeface="Microsoft YaHei" charset="-122"/>
                        <a:ea typeface="Microsoft YaHei" charset="-122"/>
                        <a:cs typeface="Microsoft YaHei" charset="-122"/>
                      </a:endParaRPr>
                    </a:p>
                  </a:txBody>
                  <a:tcPr marL="15914" marR="15914" marT="0" marB="0"/>
                </a:tc>
              </a:tr>
              <a:tr h="340772">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缺少来对项目的若干必要规范</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组长认定或者经过里程碑评审会议时被项目监督者发现存在缺少规范</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组长立刻定义新的必要规范</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组长在项目前期明确定义尽可能多的合理规范</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882620384"/>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32464521"/>
              </p:ext>
            </p:extLst>
          </p:nvPr>
        </p:nvGraphicFramePr>
        <p:xfrm>
          <a:off x="1133267" y="1125335"/>
          <a:ext cx="9925463" cy="5600700"/>
        </p:xfrm>
        <a:graphic>
          <a:graphicData uri="http://schemas.openxmlformats.org/drawingml/2006/table">
            <a:tbl>
              <a:tblPr firstRow="1">
                <a:tableStyleId>{5C22544A-7EE6-4342-B048-85BDC9FD1C3A}</a:tableStyleId>
              </a:tblPr>
              <a:tblGrid>
                <a:gridCol w="1158853"/>
                <a:gridCol w="1207131"/>
                <a:gridCol w="1881519"/>
                <a:gridCol w="1759054"/>
                <a:gridCol w="1959453"/>
                <a:gridCol w="1959453"/>
              </a:tblGrid>
              <a:tr h="7780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gridSpan="2">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hMerge="1">
                  <a:txBody>
                    <a:bodyPr/>
                    <a:lstStyle/>
                    <a:p>
                      <a:endParaRPr lang="zh-CN" altLang="en-US"/>
                    </a:p>
                  </a:txBody>
                  <a:tcPr/>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212181">
                <a:tc rowSpan="6">
                  <a:txBody>
                    <a:bodyPr/>
                    <a:lstStyle/>
                    <a:p>
                      <a:pPr marL="0" algn="l" defTabSz="914400" rtl="0" eaLnBrk="1" latinLnBrk="0" hangingPunct="1">
                        <a:lnSpc>
                          <a:spcPct val="125000"/>
                        </a:lnSpc>
                        <a:spcAft>
                          <a:spcPts val="0"/>
                        </a:spcAft>
                      </a:pPr>
                      <a:r>
                        <a:rPr lang="zh-CN" sz="1400" b="0" i="0" dirty="0">
                          <a:effectLst/>
                          <a:latin typeface="Microsoft YaHei" charset="-122"/>
                          <a:ea typeface="Microsoft YaHei" charset="-122"/>
                          <a:cs typeface="Microsoft YaHei" charset="-122"/>
                        </a:rPr>
                        <a:t>人力</a:t>
                      </a:r>
                      <a:r>
                        <a:rPr lang="zh-CN" sz="1400" b="0" i="0" kern="1200" dirty="0">
                          <a:solidFill>
                            <a:schemeClr val="dk1"/>
                          </a:solidFill>
                          <a:effectLst/>
                          <a:latin typeface="Microsoft YaHei" charset="-122"/>
                          <a:ea typeface="Microsoft YaHei" charset="-122"/>
                          <a:cs typeface="Microsoft YaHei" charset="-122"/>
                        </a:rPr>
                        <a:t>资源风险</a:t>
                      </a: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：配置管理员陈铭阳</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暂时负责配置管理工作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sz="1400" b="0" i="0" dirty="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：文档管理员赵唯皓</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暂时负责文档管理工作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：会议记录员蓝舒雯</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暂时负责会议纪要工作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：计划管理员赵佳锋</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暂时负责计划管理工作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516450">
                <a:tc v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a:t>
                      </a:r>
                      <a:r>
                        <a:rPr lang="en-US" sz="1400" b="0" i="0" dirty="0">
                          <a:effectLst/>
                          <a:latin typeface="Microsoft YaHei" charset="-122"/>
                          <a:ea typeface="Microsoft YaHei" charset="-122"/>
                          <a:cs typeface="Microsoft YaHei" charset="-122"/>
                        </a:rPr>
                        <a:t>PM</a:t>
                      </a:r>
                      <a:r>
                        <a:rPr lang="zh-CN" sz="1400" b="0" i="0" dirty="0">
                          <a:effectLst/>
                          <a:latin typeface="Microsoft YaHei" charset="-122"/>
                          <a:ea typeface="Microsoft YaHei" charset="-122"/>
                          <a:cs typeface="Microsoft YaHei" charset="-122"/>
                        </a:rPr>
                        <a:t>刘祺</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：配置管理员陈</a:t>
                      </a:r>
                      <a:r>
                        <a:rPr lang="zh-CN" sz="1400" b="0" i="0" dirty="0" smtClean="0">
                          <a:effectLst/>
                          <a:latin typeface="Microsoft YaHei" charset="-122"/>
                          <a:ea typeface="Microsoft YaHei" charset="-122"/>
                          <a:cs typeface="Microsoft YaHei" charset="-122"/>
                        </a:rPr>
                        <a:t>铭</a:t>
                      </a:r>
                      <a:r>
                        <a:rPr lang="zh-CN" altLang="en-US" sz="1400" b="0" i="0" dirty="0" smtClean="0">
                          <a:effectLst/>
                          <a:latin typeface="Microsoft YaHei" charset="-122"/>
                          <a:ea typeface="Microsoft YaHei" charset="-122"/>
                          <a:cs typeface="Microsoft YaHei" charset="-122"/>
                        </a:rPr>
                        <a:t>阳</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 </a:t>
                      </a:r>
                      <a:r>
                        <a:rPr lang="zh-CN" sz="1400" b="0" i="0">
                          <a:effectLst/>
                          <a:latin typeface="Microsoft YaHei" charset="-122"/>
                          <a:ea typeface="Microsoft YaHei" charset="-122"/>
                          <a:cs typeface="Microsoft YaHei" charset="-122"/>
                        </a:rPr>
                        <a:t>暂时负责组长工作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在分配任务时充分考虑成员精力和能力。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636544">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小组成员工作怠慢，态度消极，作业上交不及时。</a:t>
                      </a:r>
                    </a:p>
                  </a:txBody>
                  <a:tcPr marL="15914" marR="15914" marT="0" marB="0"/>
                </a:tc>
                <a:tc gridSpan="2">
                  <a:txBody>
                    <a:bodyPr/>
                    <a:lstStyle/>
                    <a:p>
                      <a:pPr>
                        <a:lnSpc>
                          <a:spcPct val="125000"/>
                        </a:lnSpc>
                        <a:spcAft>
                          <a:spcPts val="0"/>
                        </a:spcAft>
                      </a:pPr>
                      <a:r>
                        <a:rPr lang="zh-CN" sz="1400" b="0" i="0" dirty="0">
                          <a:effectLst/>
                          <a:latin typeface="Microsoft YaHei" charset="-122"/>
                          <a:ea typeface="Microsoft YaHei" charset="-122"/>
                          <a:cs typeface="Microsoft YaHei" charset="-122"/>
                        </a:rPr>
                        <a:t>小组成员工作怠慢，态度消极，作业上交不及时。</a:t>
                      </a:r>
                    </a:p>
                  </a:txBody>
                  <a:tcPr marL="15914" marR="15914" marT="0" marB="0"/>
                </a:tc>
                <a:tc h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组长首先指定新的截止时间，并对其进行口头批评教育，若马上改正并且补交作业则仅扣除绩效评价及时性分数，若态度不改，则在组内会议点名批评，实施惩罚，并且由</a:t>
                      </a: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角接手其工作。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组长适当关心组员近期的生活状况或感情生活，给予一定的关怀和开导，使其摆正工作态度，增强工作积极性。</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070368917"/>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4050871"/>
              </p:ext>
            </p:extLst>
          </p:nvPr>
        </p:nvGraphicFramePr>
        <p:xfrm>
          <a:off x="1059897" y="1117555"/>
          <a:ext cx="10072204" cy="5334000"/>
        </p:xfrm>
        <a:graphic>
          <a:graphicData uri="http://schemas.openxmlformats.org/drawingml/2006/table">
            <a:tbl>
              <a:tblPr firstRow="1">
                <a:tableStyleId>{5C22544A-7EE6-4342-B048-85BDC9FD1C3A}</a:tableStyleId>
              </a:tblPr>
              <a:tblGrid>
                <a:gridCol w="1267629"/>
                <a:gridCol w="1440045"/>
                <a:gridCol w="2238408"/>
                <a:gridCol w="2313474"/>
                <a:gridCol w="2812648"/>
              </a:tblGrid>
              <a:tr h="77800">
                <a:tc>
                  <a:txBody>
                    <a:bodyPr/>
                    <a:lstStyle/>
                    <a:p>
                      <a:pPr algn="ctr">
                        <a:lnSpc>
                          <a:spcPct val="125000"/>
                        </a:lnSpc>
                        <a:spcAft>
                          <a:spcPts val="0"/>
                        </a:spcAft>
                      </a:pPr>
                      <a:r>
                        <a:rPr lang="zh-CN" sz="1400" dirty="0">
                          <a:effectLst/>
                        </a:rPr>
                        <a:t>风险类型</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风险描述</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触发条件</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解决措施</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altLang="en-US" sz="1400" dirty="0" smtClean="0">
                          <a:effectLst/>
                        </a:rPr>
                        <a:t>规避方法</a:t>
                      </a:r>
                      <a:endParaRPr lang="zh-CN" sz="1400" b="1" i="0" dirty="0">
                        <a:effectLst/>
                        <a:latin typeface="Microsoft YaHei" charset="-122"/>
                        <a:ea typeface="Microsoft YaHei" charset="-122"/>
                        <a:cs typeface="Microsoft YaHei" charset="-122"/>
                      </a:endParaRPr>
                    </a:p>
                  </a:txBody>
                  <a:tcPr marL="15914" marR="15914" marT="0" marB="0"/>
                </a:tc>
              </a:tr>
              <a:tr h="1115877">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工具风险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全员使用事先准备的可替代工具。</a:t>
                      </a:r>
                      <a:r>
                        <a:rPr lang="en-US" sz="1400" b="0" i="0" kern="1200" dirty="0" smtClean="0">
                          <a:solidFill>
                            <a:schemeClr val="dk1"/>
                          </a:solidFill>
                          <a:effectLst/>
                          <a:latin typeface="Microsoft YaHei" charset="-122"/>
                          <a:ea typeface="Microsoft YaHei" charset="-122"/>
                          <a:cs typeface="Microsoft YaHei" charset="-122"/>
                        </a:rPr>
                        <a:t> </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提前准备好可替代的工具。</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rowSpan="3">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综合</a:t>
                      </a:r>
                      <a:r>
                        <a:rPr lang="zh-CN" sz="1400" b="0" i="0" kern="1200" dirty="0">
                          <a:solidFill>
                            <a:schemeClr val="dk1"/>
                          </a:solidFill>
                          <a:effectLst/>
                          <a:latin typeface="Microsoft YaHei" charset="-122"/>
                          <a:ea typeface="Microsoft YaHei" charset="-122"/>
                          <a:cs typeface="Microsoft YaHei" charset="-122"/>
                        </a:rPr>
                        <a:t>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评审时无转接头，笔记本电脑电量不足</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评审时发生上述情况</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在场对组员及时将无法正常使用对设备更换至事先准备好的备用设备</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评审前确保电脑电量足够，转接头能正常使用等</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159136">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组长没有及时发送邮件至干系人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在每周截止时间之前，组长未发送邮件或发送邮件时有遗漏附件给干系人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组长立即补发，并组内检讨，实施惩罚措施。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组员在截止时间前提醒组长及时交作业；组长自己设置闹钟提醒自己交作业；提交前截图至微信群内检查是否有遗漏，格式错误。</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说明理由，组内检讨，并根据实际情况实施惩罚措施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会议前提醒组员，确认每个组员记得会议，且无其他安排。</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未识别风险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发生没有在上述风险中提及的风险，并且由组员认定该情况为风险</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由组长立刻拟定风险处理措施，并更新风险管理计划，尽量避免再次发生</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创建风险识别及措施并及时补充新发现的风险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109994024"/>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6" y="2244725"/>
            <a:ext cx="6469653" cy="2233485"/>
            <a:chOff x="5222409" y="2405563"/>
            <a:chExt cx="6470625" cy="2232640"/>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2409" y="2405563"/>
              <a:ext cx="6470625" cy="1800388"/>
              <a:chOff x="267364" y="2420002"/>
              <a:chExt cx="6470625" cy="1800388"/>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09</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67364" y="3297409"/>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9" y="4299777"/>
              <a:ext cx="60505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CONFIGURATION SYSTEM MANAGEMENT </a:t>
              </a:r>
              <a:r>
                <a:rPr lang="en-US" altLang="zh-CN" sz="1600" dirty="0" smtClean="0">
                  <a:solidFill>
                    <a:srgbClr val="353A3E"/>
                  </a:solidFill>
                  <a:latin typeface="微软雅黑" panose="020B0503020204020204" pitchFamily="34" charset="-122"/>
                  <a:ea typeface="微软雅黑" panose="020B0503020204020204" pitchFamily="34" charset="-122"/>
                </a:rPr>
                <a:t>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9117565"/>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a16="http://schemas.microsoft.com/office/drawing/2014/main" xmlns="" id="{EC6F4A1E-6547-460D-A4D7-C98F1FDE175E}"/>
              </a:ext>
            </a:extLst>
          </p:cNvPr>
          <p:cNvSpPr txBox="1">
            <a:spLocks noChangeArrowheads="1"/>
          </p:cNvSpPr>
          <p:nvPr/>
        </p:nvSpPr>
        <p:spPr bwMode="auto">
          <a:xfrm>
            <a:off x="6718812" y="164375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组员</a:t>
            </a:r>
            <a:r>
              <a:rPr lang="en-US" altLang="zh-CN" sz="2400" b="1" dirty="0" err="1" smtClean="0">
                <a:solidFill>
                  <a:srgbClr val="F77258"/>
                </a:solidFill>
                <a:latin typeface="微软雅黑" panose="020B0503020204020204" pitchFamily="34" charset="-122"/>
                <a:ea typeface="微软雅黑" panose="020B0503020204020204" pitchFamily="34" charset="-122"/>
              </a:rPr>
              <a:t>Github</a:t>
            </a:r>
            <a:r>
              <a:rPr lang="zh-CN" altLang="en-US" sz="2400" b="1" dirty="0" smtClean="0">
                <a:solidFill>
                  <a:srgbClr val="F77258"/>
                </a:solidFill>
                <a:latin typeface="微软雅黑" panose="020B0503020204020204" pitchFamily="34" charset="-122"/>
                <a:ea typeface="微软雅黑" panose="020B0503020204020204" pitchFamily="34" charset="-122"/>
              </a:rPr>
              <a:t>账号</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28801812"/>
              </p:ext>
            </p:extLst>
          </p:nvPr>
        </p:nvGraphicFramePr>
        <p:xfrm>
          <a:off x="5402696" y="2450086"/>
          <a:ext cx="6174740" cy="3035335"/>
        </p:xfrm>
        <a:graphic>
          <a:graphicData uri="http://schemas.openxmlformats.org/drawingml/2006/table">
            <a:tbl>
              <a:tblPr firstRow="1" bandRow="1">
                <a:tableStyleId>{5C22544A-7EE6-4342-B048-85BDC9FD1C3A}</a:tableStyleId>
              </a:tblPr>
              <a:tblGrid>
                <a:gridCol w="2260600"/>
                <a:gridCol w="3914140"/>
              </a:tblGrid>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成员</a:t>
                      </a:r>
                    </a:p>
                  </a:txBody>
                  <a:tcPr marL="9525" marR="9525" marT="9525" marB="0" anchor="ctr"/>
                </a:tc>
                <a:tc>
                  <a:txBody>
                    <a:bodyPr/>
                    <a:lstStyle/>
                    <a:p>
                      <a:pPr algn="ctr">
                        <a:lnSpc>
                          <a:spcPts val="1500"/>
                        </a:lnSpc>
                        <a:spcAft>
                          <a:spcPts val="600"/>
                        </a:spcAft>
                      </a:pPr>
                      <a:r>
                        <a:rPr lang="en-US" sz="2000" b="0" i="0" dirty="0" err="1">
                          <a:effectLst/>
                          <a:latin typeface="Microsoft YaHei" charset="-122"/>
                          <a:ea typeface="Microsoft YaHei" charset="-122"/>
                          <a:cs typeface="Microsoft YaHei" charset="-122"/>
                        </a:rPr>
                        <a:t>Github</a:t>
                      </a:r>
                      <a:r>
                        <a:rPr lang="zh-CN" sz="2000" b="0" i="0" dirty="0">
                          <a:effectLst/>
                          <a:latin typeface="Microsoft YaHei" charset="-122"/>
                          <a:ea typeface="Microsoft YaHei" charset="-122"/>
                          <a:cs typeface="Microsoft YaHei" charset="-122"/>
                        </a:rPr>
                        <a:t>账号</a:t>
                      </a: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刘祺</a:t>
                      </a:r>
                    </a:p>
                  </a:txBody>
                  <a:tcPr marL="9525" marR="9525" marT="9525" marB="0" anchor="ctr"/>
                </a:tc>
                <a:tc>
                  <a:txBody>
                    <a:bodyPr/>
                    <a:lstStyle/>
                    <a:p>
                      <a:pPr algn="ctr">
                        <a:lnSpc>
                          <a:spcPts val="1500"/>
                        </a:lnSpc>
                        <a:spcAft>
                          <a:spcPts val="600"/>
                        </a:spcAft>
                      </a:pPr>
                      <a:r>
                        <a:rPr lang="en-US" sz="2000" b="0" i="0" dirty="0">
                          <a:effectLst/>
                          <a:latin typeface="Microsoft YaHei" charset="-122"/>
                          <a:ea typeface="Microsoft YaHei" charset="-122"/>
                          <a:cs typeface="Microsoft YaHei" charset="-122"/>
                        </a:rPr>
                        <a:t>67babe</a:t>
                      </a:r>
                      <a:endParaRPr lang="zh-CN" sz="2000" b="0" i="0" dirty="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赵佳锋</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MrBlackry</a:t>
                      </a:r>
                      <a:endParaRPr lang="zh-CN" sz="2000" b="0" i="0">
                        <a:effectLst/>
                        <a:latin typeface="Microsoft YaHei" charset="-122"/>
                        <a:ea typeface="Microsoft YaHei" charset="-122"/>
                        <a:cs typeface="Microsoft YaHei" charset="-122"/>
                      </a:endParaRPr>
                    </a:p>
                  </a:txBody>
                  <a:tcPr marL="9525" marR="9525" marT="9525" marB="0" anchor="ctr"/>
                </a:tc>
              </a:tr>
              <a:tr h="509145">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赵唯皓</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jiu-yuan</a:t>
                      </a:r>
                      <a:endParaRPr lang="zh-CN" sz="2000" b="0" i="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陈铭阳（负责人）</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Doublesheep1010</a:t>
                      </a:r>
                      <a:endParaRPr lang="zh-CN" sz="2000" b="0" i="0">
                        <a:effectLst/>
                        <a:latin typeface="Microsoft YaHei" charset="-122"/>
                        <a:ea typeface="Microsoft YaHei" charset="-122"/>
                        <a:cs typeface="Microsoft YaHei" charset="-122"/>
                      </a:endParaRPr>
                    </a:p>
                  </a:txBody>
                  <a:tcPr marL="9525" marR="9525" marT="9525" marB="0" anchor="ctr"/>
                </a:tc>
              </a:tr>
              <a:tr h="681154">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蓝舒雯</a:t>
                      </a:r>
                    </a:p>
                  </a:txBody>
                  <a:tcPr marL="9525" marR="9525" marT="9525" marB="0" anchor="ctr"/>
                </a:tc>
                <a:tc>
                  <a:txBody>
                    <a:bodyPr/>
                    <a:lstStyle/>
                    <a:p>
                      <a:pPr algn="ctr">
                        <a:spcAft>
                          <a:spcPts val="0"/>
                        </a:spcAft>
                      </a:pPr>
                      <a:r>
                        <a:rPr lang="en-US" altLang="zh-CN" sz="2000" b="0" i="0" dirty="0" err="1" smtClean="0">
                          <a:effectLst/>
                          <a:latin typeface="Microsoft YaHei" charset="-122"/>
                          <a:ea typeface="Microsoft YaHei" charset="-122"/>
                          <a:cs typeface="Microsoft YaHei" charset="-122"/>
                        </a:rPr>
                        <a:t>Aprilsyrn</a:t>
                      </a:r>
                      <a:endParaRPr lang="zh-CN" sz="2000" b="0" i="0" dirty="0">
                        <a:effectLst/>
                        <a:latin typeface="Microsoft YaHei" charset="-122"/>
                        <a:ea typeface="Microsoft YaHei" charset="-122"/>
                        <a:cs typeface="Microsoft YaHei" charset="-122"/>
                      </a:endParaRPr>
                    </a:p>
                  </a:txBody>
                  <a:tcPr marL="9525" marR="9525" marT="9525" marB="0" anchor="ctr"/>
                </a:tc>
              </a:tr>
            </a:tbl>
          </a:graphicData>
        </a:graphic>
      </p:graphicFrame>
      <p:grpSp>
        <p:nvGrpSpPr>
          <p:cNvPr id="19" name="组合 29"/>
          <p:cNvGrpSpPr/>
          <p:nvPr/>
        </p:nvGrpSpPr>
        <p:grpSpPr bwMode="auto">
          <a:xfrm>
            <a:off x="338138" y="293688"/>
            <a:ext cx="333375" cy="411162"/>
            <a:chOff x="10668001" y="925959"/>
            <a:chExt cx="444498" cy="545940"/>
          </a:xfrm>
        </p:grpSpPr>
        <p:sp>
          <p:nvSpPr>
            <p:cNvPr id="2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 name="组 3"/>
          <p:cNvGrpSpPr/>
          <p:nvPr/>
        </p:nvGrpSpPr>
        <p:grpSpPr>
          <a:xfrm>
            <a:off x="475794" y="1255042"/>
            <a:ext cx="8202449" cy="1183659"/>
            <a:chOff x="475794" y="1255042"/>
            <a:chExt cx="8202449" cy="1183659"/>
          </a:xfrm>
        </p:grpSpPr>
        <p:pic>
          <p:nvPicPr>
            <p:cNvPr id="22" name="图片 21"/>
            <p:cNvPicPr>
              <a:picLocks noChangeAspect="1"/>
            </p:cNvPicPr>
            <p:nvPr/>
          </p:nvPicPr>
          <p:blipFill rotWithShape="1">
            <a:blip r:embed="rId3"/>
            <a:srcRect t="5844"/>
            <a:stretch/>
          </p:blipFill>
          <p:spPr>
            <a:xfrm>
              <a:off x="475794" y="1255042"/>
              <a:ext cx="2014626" cy="1183659"/>
            </a:xfrm>
            <a:prstGeom prst="rect">
              <a:avLst/>
            </a:prstGeom>
          </p:spPr>
        </p:pic>
        <p:sp>
          <p:nvSpPr>
            <p:cNvPr id="23" name="矩形 22"/>
            <p:cNvSpPr/>
            <p:nvPr/>
          </p:nvSpPr>
          <p:spPr>
            <a:xfrm>
              <a:off x="2582243" y="1643752"/>
              <a:ext cx="6096000" cy="369332"/>
            </a:xfrm>
            <a:prstGeom prst="rect">
              <a:avLst/>
            </a:prstGeom>
          </p:spPr>
          <p:txBody>
            <a:bodyPr>
              <a:spAutoFit/>
            </a:bodyPr>
            <a:lstStyle/>
            <a:p>
              <a:r>
                <a:rPr lang="zh-CN" altLang="en-US" dirty="0" smtClean="0"/>
                <a:t>版本</a:t>
              </a:r>
              <a:r>
                <a:rPr lang="zh-CN" altLang="en-US" dirty="0"/>
                <a:t>管理</a:t>
              </a:r>
              <a:r>
                <a:rPr lang="zh-CN" altLang="en-US" dirty="0" smtClean="0"/>
                <a:t>工具</a:t>
              </a:r>
              <a:endParaRPr lang="en-US" altLang="zh-CN" dirty="0"/>
            </a:p>
          </p:txBody>
        </p:sp>
      </p:grpSp>
      <p:grpSp>
        <p:nvGrpSpPr>
          <p:cNvPr id="5" name="组 4"/>
          <p:cNvGrpSpPr/>
          <p:nvPr/>
        </p:nvGrpSpPr>
        <p:grpSpPr>
          <a:xfrm>
            <a:off x="500062" y="2913033"/>
            <a:ext cx="3421009" cy="1965498"/>
            <a:chOff x="500062" y="2913033"/>
            <a:chExt cx="3421009" cy="1965498"/>
          </a:xfrm>
        </p:grpSpPr>
        <p:pic>
          <p:nvPicPr>
            <p:cNvPr id="24" name="图片 23"/>
            <p:cNvPicPr>
              <a:picLocks noChangeAspect="1"/>
            </p:cNvPicPr>
            <p:nvPr/>
          </p:nvPicPr>
          <p:blipFill>
            <a:blip r:embed="rId4"/>
            <a:stretch>
              <a:fillRect/>
            </a:stretch>
          </p:blipFill>
          <p:spPr>
            <a:xfrm>
              <a:off x="500062" y="2913033"/>
              <a:ext cx="2082964" cy="1965498"/>
            </a:xfrm>
            <a:prstGeom prst="rect">
              <a:avLst/>
            </a:prstGeom>
          </p:spPr>
        </p:pic>
        <p:sp>
          <p:nvSpPr>
            <p:cNvPr id="26" name="矩形 25"/>
            <p:cNvSpPr/>
            <p:nvPr/>
          </p:nvSpPr>
          <p:spPr>
            <a:xfrm>
              <a:off x="2582243" y="3738716"/>
              <a:ext cx="1338828" cy="369332"/>
            </a:xfrm>
            <a:prstGeom prst="rect">
              <a:avLst/>
            </a:prstGeom>
          </p:spPr>
          <p:txBody>
            <a:bodyPr wrap="none">
              <a:spAutoFit/>
            </a:bodyPr>
            <a:lstStyle/>
            <a:p>
              <a:r>
                <a:rPr lang="zh-CN" altLang="en-US" dirty="0" smtClean="0"/>
                <a:t>仓库服务器</a:t>
              </a:r>
              <a:endParaRPr lang="zh-CN" altLang="en-US" dirty="0"/>
            </a:p>
          </p:txBody>
        </p:sp>
      </p:grpSp>
      <p:grpSp>
        <p:nvGrpSpPr>
          <p:cNvPr id="6" name="组 5"/>
          <p:cNvGrpSpPr/>
          <p:nvPr/>
        </p:nvGrpSpPr>
        <p:grpSpPr>
          <a:xfrm>
            <a:off x="600294" y="5216561"/>
            <a:ext cx="3979955" cy="1350059"/>
            <a:chOff x="600294" y="5216561"/>
            <a:chExt cx="3979955" cy="1350059"/>
          </a:xfrm>
        </p:grpSpPr>
        <p:sp>
          <p:nvSpPr>
            <p:cNvPr id="27" name="矩形 26"/>
            <p:cNvSpPr/>
            <p:nvPr/>
          </p:nvSpPr>
          <p:spPr>
            <a:xfrm>
              <a:off x="2255574" y="5649014"/>
              <a:ext cx="2324675" cy="369332"/>
            </a:xfrm>
            <a:prstGeom prst="rect">
              <a:avLst/>
            </a:prstGeom>
          </p:spPr>
          <p:txBody>
            <a:bodyPr wrap="none">
              <a:spAutoFit/>
            </a:bodyPr>
            <a:lstStyle/>
            <a:p>
              <a:r>
                <a:rPr lang="zh-CN" altLang="en-US" dirty="0"/>
                <a:t>可视化配置管理工具 </a:t>
              </a:r>
            </a:p>
          </p:txBody>
        </p:sp>
        <p:grpSp>
          <p:nvGrpSpPr>
            <p:cNvPr id="3" name="组 2"/>
            <p:cNvGrpSpPr/>
            <p:nvPr/>
          </p:nvGrpSpPr>
          <p:grpSpPr>
            <a:xfrm>
              <a:off x="600294" y="5216561"/>
              <a:ext cx="1922773" cy="1350059"/>
              <a:chOff x="600294" y="5216561"/>
              <a:chExt cx="1922773" cy="1350059"/>
            </a:xfrm>
          </p:grpSpPr>
          <p:pic>
            <p:nvPicPr>
              <p:cNvPr id="25" name="图片 24"/>
              <p:cNvPicPr>
                <a:picLocks noChangeAspect="1"/>
              </p:cNvPicPr>
              <p:nvPr/>
            </p:nvPicPr>
            <p:blipFill>
              <a:blip r:embed="rId5"/>
              <a:stretch>
                <a:fillRect/>
              </a:stretch>
            </p:blipFill>
            <p:spPr>
              <a:xfrm>
                <a:off x="965870" y="5216561"/>
                <a:ext cx="1034473" cy="1034473"/>
              </a:xfrm>
              <a:prstGeom prst="rect">
                <a:avLst/>
              </a:prstGeom>
            </p:spPr>
          </p:pic>
          <p:sp>
            <p:nvSpPr>
              <p:cNvPr id="17" name="矩形 16"/>
              <p:cNvSpPr/>
              <p:nvPr/>
            </p:nvSpPr>
            <p:spPr>
              <a:xfrm>
                <a:off x="600294" y="6197288"/>
                <a:ext cx="1922773" cy="369332"/>
              </a:xfrm>
              <a:prstGeom prst="rect">
                <a:avLst/>
              </a:prstGeom>
            </p:spPr>
            <p:txBody>
              <a:bodyPr wrap="square">
                <a:spAutoFit/>
              </a:bodyPr>
              <a:lstStyle/>
              <a:p>
                <a:r>
                  <a:rPr lang="en-US" altLang="zh-CN" b="1" dirty="0" smtClean="0"/>
                  <a:t>GitHub</a:t>
                </a:r>
                <a:r>
                  <a:rPr lang="zh-CN" altLang="en-US" b="1" dirty="0" smtClean="0"/>
                  <a:t> </a:t>
                </a:r>
                <a:r>
                  <a:rPr lang="en-US" altLang="zh-CN" b="1" dirty="0" smtClean="0"/>
                  <a:t>Desktop</a:t>
                </a:r>
                <a:endParaRPr lang="zh-CN" altLang="en-US" b="1" dirty="0"/>
              </a:p>
            </p:txBody>
          </p:sp>
        </p:grpSp>
      </p:grpSp>
    </p:spTree>
    <p:extLst>
      <p:ext uri="{BB962C8B-B14F-4D97-AF65-F5344CB8AC3E}">
        <p14:creationId xmlns:p14="http://schemas.microsoft.com/office/powerpoint/2010/main" val="826339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accel="50000" decel="5000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2" name="文本框 11">
            <a:extLst>
              <a:ext uri="{FF2B5EF4-FFF2-40B4-BE49-F238E27FC236}">
                <a16:creationId xmlns:a16="http://schemas.microsoft.com/office/drawing/2014/main" xmlns="" id="{33622F98-4FF2-4831-8362-24BFB0C0E711}"/>
              </a:ext>
            </a:extLst>
          </p:cNvPr>
          <p:cNvSpPr txBox="1">
            <a:spLocks noChangeArrowheads="1"/>
          </p:cNvSpPr>
          <p:nvPr/>
        </p:nvSpPr>
        <p:spPr bwMode="auto">
          <a:xfrm>
            <a:off x="4304424" y="9431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项目小组人员</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xmlns="" id="{B072F8DB-26F5-4872-A9F8-327FD1DA81AA}"/>
              </a:ext>
            </a:extLst>
          </p:cNvPr>
          <p:cNvGraphicFramePr>
            <a:graphicFrameLocks noGrp="1"/>
          </p:cNvGraphicFramePr>
          <p:nvPr>
            <p:extLst/>
          </p:nvPr>
        </p:nvGraphicFramePr>
        <p:xfrm>
          <a:off x="1298797" y="1430646"/>
          <a:ext cx="9683750" cy="5095799"/>
        </p:xfrm>
        <a:graphic>
          <a:graphicData uri="http://schemas.openxmlformats.org/drawingml/2006/table">
            <a:tbl>
              <a:tblPr firstRow="1" firstCol="1" bandRow="1">
                <a:tableStyleId>{5C22544A-7EE6-4342-B048-85BDC9FD1C3A}</a:tableStyleId>
              </a:tblPr>
              <a:tblGrid>
                <a:gridCol w="1096097">
                  <a:extLst>
                    <a:ext uri="{9D8B030D-6E8A-4147-A177-3AD203B41FA5}">
                      <a16:colId xmlns:a16="http://schemas.microsoft.com/office/drawing/2014/main" xmlns="" val="1484267511"/>
                    </a:ext>
                  </a:extLst>
                </a:gridCol>
                <a:gridCol w="1850633">
                  <a:extLst>
                    <a:ext uri="{9D8B030D-6E8A-4147-A177-3AD203B41FA5}">
                      <a16:colId xmlns:a16="http://schemas.microsoft.com/office/drawing/2014/main" xmlns="" val="3758659312"/>
                    </a:ext>
                  </a:extLst>
                </a:gridCol>
                <a:gridCol w="1748169">
                  <a:extLst>
                    <a:ext uri="{9D8B030D-6E8A-4147-A177-3AD203B41FA5}">
                      <a16:colId xmlns:a16="http://schemas.microsoft.com/office/drawing/2014/main" xmlns="" val="4276484855"/>
                    </a:ext>
                  </a:extLst>
                </a:gridCol>
                <a:gridCol w="1907563">
                  <a:extLst>
                    <a:ext uri="{9D8B030D-6E8A-4147-A177-3AD203B41FA5}">
                      <a16:colId xmlns:a16="http://schemas.microsoft.com/office/drawing/2014/main" xmlns="" val="3311555161"/>
                    </a:ext>
                  </a:extLst>
                </a:gridCol>
                <a:gridCol w="3081288">
                  <a:extLst>
                    <a:ext uri="{9D8B030D-6E8A-4147-A177-3AD203B41FA5}">
                      <a16:colId xmlns:a16="http://schemas.microsoft.com/office/drawing/2014/main" xmlns="" val="1916528615"/>
                    </a:ext>
                  </a:extLst>
                </a:gridCol>
              </a:tblGrid>
              <a:tr h="180514">
                <a:tc>
                  <a:txBody>
                    <a:bodyPr/>
                    <a:lstStyle/>
                    <a:p>
                      <a:pPr>
                        <a:spcAft>
                          <a:spcPts val="0"/>
                        </a:spcAft>
                      </a:pPr>
                      <a:r>
                        <a:rPr lang="zh-CN" sz="1600">
                          <a:effectLst/>
                        </a:rPr>
                        <a:t>成员</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角色</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手机号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微信号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邮箱</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2882290191"/>
                  </a:ext>
                </a:extLst>
              </a:tr>
              <a:tr h="1130980">
                <a:tc>
                  <a:txBody>
                    <a:bodyPr/>
                    <a:lstStyle/>
                    <a:p>
                      <a:pPr>
                        <a:spcAft>
                          <a:spcPts val="0"/>
                        </a:spcAft>
                      </a:pPr>
                      <a:r>
                        <a:rPr lang="zh-CN" sz="1600">
                          <a:effectLst/>
                        </a:rPr>
                        <a:t>刘祺</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项目经理</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培训负责人</a:t>
                      </a:r>
                    </a:p>
                    <a:p>
                      <a:r>
                        <a:rPr lang="zh-CN" altLang="zh-CN" sz="1600" kern="1200" dirty="0" smtClean="0">
                          <a:solidFill>
                            <a:schemeClr val="dk1"/>
                          </a:solidFill>
                          <a:effectLst/>
                          <a:latin typeface="+mn-lt"/>
                          <a:ea typeface="+mn-ea"/>
                          <a:cs typeface="+mn-cs"/>
                        </a:rPr>
                        <a:t>业务分析师</a:t>
                      </a:r>
                    </a:p>
                    <a:p>
                      <a:r>
                        <a:rPr lang="zh-CN" altLang="zh-CN" sz="1600" kern="1200" dirty="0" smtClean="0">
                          <a:solidFill>
                            <a:schemeClr val="dk1"/>
                          </a:solidFill>
                          <a:effectLst/>
                          <a:latin typeface="+mn-lt"/>
                          <a:ea typeface="+mn-ea"/>
                          <a:cs typeface="+mn-cs"/>
                        </a:rPr>
                        <a:t>用户访谈负责人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15988198404</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lq19981126</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31602297@stu.zucc.edu.cn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2408783727"/>
                  </a:ext>
                </a:extLst>
              </a:tr>
              <a:tr h="1041713">
                <a:tc>
                  <a:txBody>
                    <a:bodyPr/>
                    <a:lstStyle/>
                    <a:p>
                      <a:pPr>
                        <a:spcAft>
                          <a:spcPts val="0"/>
                        </a:spcAft>
                      </a:pPr>
                      <a:r>
                        <a:rPr lang="zh-CN" sz="1600">
                          <a:effectLst/>
                        </a:rPr>
                        <a:t>赵佳锋</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进度管理员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质量保证员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15988122807      </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smtClean="0">
                          <a:effectLst/>
                        </a:rPr>
                        <a:t>Ywh32111</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effectLst/>
                          <a:latin typeface="+mn-lt"/>
                          <a:ea typeface="+mn-ea"/>
                          <a:cs typeface="+mn-cs"/>
                        </a:rPr>
                        <a:t>31601416@stu.zucc.edu.cn</a:t>
                      </a:r>
                      <a:endParaRPr lang="zh-CN" altLang="zh-CN" sz="1600" kern="1200" dirty="0" smtClean="0">
                        <a:solidFill>
                          <a:schemeClr val="dk1"/>
                        </a:solidFill>
                        <a:effectLst/>
                        <a:latin typeface="+mn-lt"/>
                        <a:ea typeface="+mn-ea"/>
                        <a:cs typeface="+mn-cs"/>
                      </a:endParaRPr>
                    </a:p>
                    <a:p>
                      <a:pPr marL="0" algn="l" defTabSz="914400" rtl="0" eaLnBrk="1" latinLnBrk="0" hangingPunct="1">
                        <a:spcAft>
                          <a:spcPts val="0"/>
                        </a:spcAft>
                      </a:pPr>
                      <a:endParaRPr lang="zh-CN" sz="1600" kern="1200" dirty="0">
                        <a:solidFill>
                          <a:schemeClr val="dk1"/>
                        </a:solidFill>
                        <a:effectLst/>
                        <a:latin typeface="+mn-lt"/>
                        <a:ea typeface="+mn-ea"/>
                        <a:cs typeface="+mn-cs"/>
                      </a:endParaRPr>
                    </a:p>
                  </a:txBody>
                  <a:tcPr marL="56267" marR="56267" marT="0" marB="0"/>
                </a:tc>
                <a:extLst>
                  <a:ext uri="{0D108BD9-81ED-4DB2-BD59-A6C34878D82A}">
                    <a16:rowId xmlns:a16="http://schemas.microsoft.com/office/drawing/2014/main" xmlns="" val="3523464972"/>
                  </a:ext>
                </a:extLst>
              </a:tr>
              <a:tr h="807843">
                <a:tc>
                  <a:txBody>
                    <a:bodyPr/>
                    <a:lstStyle/>
                    <a:p>
                      <a:pPr>
                        <a:spcAft>
                          <a:spcPts val="0"/>
                        </a:spcAft>
                      </a:pPr>
                      <a:r>
                        <a:rPr lang="zh-CN" sz="1600">
                          <a:effectLst/>
                        </a:rPr>
                        <a:t>赵唯皓</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需求审核员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文档管理员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15958144825</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mashiroshinku</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marL="0" algn="l" defTabSz="914400" rtl="0" eaLnBrk="1" latinLnBrk="0" hangingPunct="1">
                        <a:spcAft>
                          <a:spcPts val="0"/>
                        </a:spcAft>
                      </a:pPr>
                      <a:r>
                        <a:rPr lang="en-US" altLang="zh-CN" sz="1600" kern="1200" dirty="0" smtClean="0">
                          <a:solidFill>
                            <a:schemeClr val="dk1"/>
                          </a:solidFill>
                          <a:effectLst/>
                          <a:latin typeface="+mn-lt"/>
                          <a:ea typeface="+mn-ea"/>
                          <a:cs typeface="+mn-cs"/>
                        </a:rPr>
                        <a:t>31601417@stu.zucc.edu.cn</a:t>
                      </a:r>
                      <a:endParaRPr lang="zh-CN" sz="1600" kern="1200" dirty="0">
                        <a:solidFill>
                          <a:schemeClr val="dk1"/>
                        </a:solidFill>
                        <a:effectLst/>
                        <a:latin typeface="+mn-lt"/>
                        <a:ea typeface="+mn-ea"/>
                        <a:cs typeface="+mn-cs"/>
                      </a:endParaRPr>
                    </a:p>
                  </a:txBody>
                  <a:tcPr marL="56267" marR="56267" marT="0" marB="0"/>
                </a:tc>
                <a:extLst>
                  <a:ext uri="{0D108BD9-81ED-4DB2-BD59-A6C34878D82A}">
                    <a16:rowId xmlns:a16="http://schemas.microsoft.com/office/drawing/2014/main" xmlns="" val="3962730148"/>
                  </a:ext>
                </a:extLst>
              </a:tr>
              <a:tr h="807843">
                <a:tc>
                  <a:txBody>
                    <a:bodyPr/>
                    <a:lstStyle/>
                    <a:p>
                      <a:pPr>
                        <a:spcAft>
                          <a:spcPts val="0"/>
                        </a:spcAft>
                      </a:pPr>
                      <a:r>
                        <a:rPr lang="zh-CN" sz="1600">
                          <a:effectLst/>
                        </a:rPr>
                        <a:t>陈铭阳</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负责人</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配置管理员</a:t>
                      </a:r>
                    </a:p>
                    <a:p>
                      <a:r>
                        <a:rPr lang="zh-CN" altLang="zh-CN" sz="1600" kern="1200" dirty="0" smtClean="0">
                          <a:solidFill>
                            <a:schemeClr val="dk1"/>
                          </a:solidFill>
                          <a:effectLst/>
                          <a:latin typeface="+mn-lt"/>
                          <a:ea typeface="+mn-ea"/>
                          <a:cs typeface="+mn-cs"/>
                        </a:rPr>
                        <a:t>幻灯片负责人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13732287787</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cmy90s</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31601386@stu.zucc.edu.cn</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49084929"/>
                  </a:ext>
                </a:extLst>
              </a:tr>
              <a:tr h="807843">
                <a:tc>
                  <a:txBody>
                    <a:bodyPr/>
                    <a:lstStyle/>
                    <a:p>
                      <a:pPr>
                        <a:spcAft>
                          <a:spcPts val="0"/>
                        </a:spcAft>
                      </a:pPr>
                      <a:r>
                        <a:rPr lang="zh-CN" sz="1600">
                          <a:effectLst/>
                        </a:rPr>
                        <a:t>蓝舒雯</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会议记录员</a:t>
                      </a:r>
                    </a:p>
                    <a:p>
                      <a:r>
                        <a:rPr lang="zh-CN" altLang="zh-CN" sz="1600" kern="1200" dirty="0" smtClean="0">
                          <a:solidFill>
                            <a:schemeClr val="dk1"/>
                          </a:solidFill>
                          <a:effectLst/>
                          <a:latin typeface="+mn-lt"/>
                          <a:ea typeface="+mn-ea"/>
                          <a:cs typeface="+mn-cs"/>
                        </a:rPr>
                        <a:t>文档书写员</a:t>
                      </a:r>
                    </a:p>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制作员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17376509845</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l18057017600</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31601380@stu.zucc.edu.cn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xmlns="" val="4150094480"/>
                  </a:ext>
                </a:extLst>
              </a:tr>
            </a:tbl>
          </a:graphicData>
        </a:graphic>
      </p:graphicFrame>
    </p:spTree>
    <p:extLst>
      <p:ext uri="{BB962C8B-B14F-4D97-AF65-F5344CB8AC3E}">
        <p14:creationId xmlns:p14="http://schemas.microsoft.com/office/powerpoint/2010/main" val="503919877"/>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77624" y="278698"/>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381631" y="331272"/>
            <a:ext cx="1338828" cy="369332"/>
          </a:xfrm>
          <a:prstGeom prst="rect">
            <a:avLst/>
          </a:prstGeom>
        </p:spPr>
        <p:txBody>
          <a:bodyPr wrap="none">
            <a:spAutoFit/>
          </a:bodyPr>
          <a:lstStyle/>
          <a:p>
            <a:pPr lvl="0" algn="ctr"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分支内目录</a:t>
            </a:r>
            <a:endParaRPr lang="zh-CN" altLang="en-US"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515938"/>
            <a:ext cx="8574157" cy="6043759"/>
          </a:xfrm>
          <a:prstGeom prst="rect">
            <a:avLst/>
          </a:prstGeom>
        </p:spPr>
      </p:pic>
    </p:spTree>
    <p:extLst>
      <p:ext uri="{BB962C8B-B14F-4D97-AF65-F5344CB8AC3E}">
        <p14:creationId xmlns:p14="http://schemas.microsoft.com/office/powerpoint/2010/main" val="816950949"/>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561397" y="146606"/>
            <a:ext cx="1107996" cy="369332"/>
          </a:xfrm>
          <a:prstGeom prst="rect">
            <a:avLst/>
          </a:prstGeom>
        </p:spPr>
        <p:txBody>
          <a:bodyPr wrap="none">
            <a:spAutoFit/>
          </a:bodyPr>
          <a:lstStyle/>
          <a:p>
            <a:pPr lvl="0" algn="ctr" eaLnBrk="0" fontAlgn="base" hangingPunct="0">
              <a:spcBef>
                <a:spcPct val="0"/>
              </a:spcBef>
              <a:spcAft>
                <a:spcPct val="0"/>
              </a:spcAft>
              <a:defRPr/>
            </a:pPr>
            <a:r>
              <a:rPr lang="zh-CN" altLang="en-US" b="1" smtClean="0">
                <a:solidFill>
                  <a:srgbClr val="F77258"/>
                </a:solidFill>
                <a:latin typeface="微软雅黑" panose="020B0503020204020204" pitchFamily="34" charset="-122"/>
                <a:ea typeface="微软雅黑" panose="020B0503020204020204" pitchFamily="34" charset="-122"/>
              </a:rPr>
              <a:t>提交流程</a:t>
            </a:r>
            <a:endParaRPr lang="en-US" altLang="zh-CN" b="1" dirty="0" smtClean="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00" y="0"/>
            <a:ext cx="4971103" cy="6858000"/>
          </a:xfrm>
          <a:prstGeom prst="rect">
            <a:avLst/>
          </a:prstGeom>
        </p:spPr>
      </p:pic>
    </p:spTree>
    <p:extLst>
      <p:ext uri="{BB962C8B-B14F-4D97-AF65-F5344CB8AC3E}">
        <p14:creationId xmlns:p14="http://schemas.microsoft.com/office/powerpoint/2010/main" val="1213688041"/>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10</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干系</a:t>
                </a:r>
                <a:r>
                  <a:rPr lang="zh-CN" altLang="en-US" sz="5400" b="1" dirty="0" smtClean="0">
                    <a:solidFill>
                      <a:srgbClr val="F77258"/>
                    </a:solidFill>
                    <a:latin typeface="微软雅黑" panose="020B0503020204020204" pitchFamily="34" charset="-122"/>
                    <a:ea typeface="微软雅黑" panose="020B0503020204020204" pitchFamily="34" charset="-122"/>
                  </a:rPr>
                  <a:t>人相关</a:t>
                </a:r>
                <a:r>
                  <a:rPr lang="zh-CN" altLang="en-US" sz="5400" b="1" dirty="0" smtClean="0">
                    <a:solidFill>
                      <a:srgbClr val="F77258"/>
                    </a:solidFill>
                    <a:latin typeface="微软雅黑" panose="020B0503020204020204" pitchFamily="34" charset="-122"/>
                    <a:ea typeface="微软雅黑" panose="020B0503020204020204" pitchFamily="34" charset="-122"/>
                  </a:rPr>
                  <a:t>信息</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5319713" y="4055623"/>
            <a:ext cx="2581156" cy="369332"/>
          </a:xfrm>
          <a:prstGeom prst="rect">
            <a:avLst/>
          </a:prstGeom>
        </p:spPr>
        <p:txBody>
          <a:bodyPr wrap="none">
            <a:spAutoFit/>
          </a:bodyPr>
          <a:lstStyle/>
          <a:p>
            <a:r>
              <a:rPr lang="zh-CN" altLang="en-US" dirty="0"/>
              <a:t>Stakeholder </a:t>
            </a:r>
            <a:r>
              <a:rPr lang="en-US" altLang="zh-CN" dirty="0" smtClean="0"/>
              <a:t>Information</a:t>
            </a:r>
            <a:endParaRPr lang="zh-CN" altLang="en-US" dirty="0"/>
          </a:p>
        </p:txBody>
      </p:sp>
    </p:spTree>
    <p:extLst>
      <p:ext uri="{BB962C8B-B14F-4D97-AF65-F5344CB8AC3E}">
        <p14:creationId xmlns:p14="http://schemas.microsoft.com/office/powerpoint/2010/main" val="591033928"/>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46907822"/>
              </p:ext>
            </p:extLst>
          </p:nvPr>
        </p:nvGraphicFramePr>
        <p:xfrm>
          <a:off x="1974394" y="1109271"/>
          <a:ext cx="8094690" cy="4913520"/>
        </p:xfrm>
        <a:graphic>
          <a:graphicData uri="http://schemas.openxmlformats.org/drawingml/2006/table">
            <a:tbl>
              <a:tblPr firstRow="1" firstCol="1" bandRow="1">
                <a:tableStyleId>{5C22544A-7EE6-4342-B048-85BDC9FD1C3A}</a:tableStyleId>
              </a:tblPr>
              <a:tblGrid>
                <a:gridCol w="594407"/>
                <a:gridCol w="829814"/>
                <a:gridCol w="715474"/>
                <a:gridCol w="834019"/>
                <a:gridCol w="1549493"/>
                <a:gridCol w="3571483"/>
              </a:tblGrid>
              <a:tr h="412194">
                <a:tc>
                  <a:txBody>
                    <a:bodyPr/>
                    <a:lstStyle/>
                    <a:p>
                      <a:pPr algn="ctr">
                        <a:spcAft>
                          <a:spcPts val="0"/>
                        </a:spcAft>
                      </a:pPr>
                      <a:r>
                        <a:rPr lang="zh-CN" sz="16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内</a:t>
                      </a:r>
                      <a:r>
                        <a:rPr lang="en-US" sz="1600" dirty="0">
                          <a:effectLst/>
                        </a:rPr>
                        <a:t>/</a:t>
                      </a:r>
                      <a:r>
                        <a:rPr lang="zh-CN" sz="1600" dirty="0">
                          <a:effectLst/>
                        </a:rPr>
                        <a:t>外部</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联系方式</a:t>
                      </a:r>
                      <a:endParaRPr lang="zh-CN" sz="2000" dirty="0">
                        <a:effectLst/>
                        <a:latin typeface="Times New Roman" charset="0"/>
                        <a:ea typeface="宋体" charset="-122"/>
                      </a:endParaRPr>
                    </a:p>
                  </a:txBody>
                  <a:tcPr marL="68580" marR="68580" marT="0" marB="0"/>
                </a:tc>
              </a:tr>
              <a:tr h="901002">
                <a:tc>
                  <a:txBody>
                    <a:bodyPr/>
                    <a:lstStyle/>
                    <a:p>
                      <a:pPr algn="ctr">
                        <a:spcAft>
                          <a:spcPts val="0"/>
                        </a:spcAft>
                      </a:pPr>
                      <a:r>
                        <a:rPr lang="en-US" sz="1600" dirty="0">
                          <a:effectLst/>
                        </a:rPr>
                        <a:t>P1</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杨枨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项目下达</a:t>
                      </a:r>
                      <a:r>
                        <a:rPr lang="zh-CN" sz="1600" dirty="0" smtClean="0">
                          <a:effectLst/>
                        </a:rPr>
                        <a:t>者</a:t>
                      </a:r>
                      <a:endParaRPr lang="en-US" altLang="zh-CN" sz="1600" dirty="0" smtClean="0">
                        <a:effectLst/>
                      </a:endParaRPr>
                    </a:p>
                    <a:p>
                      <a:pPr algn="ctr">
                        <a:spcAft>
                          <a:spcPts val="0"/>
                        </a:spcAft>
                      </a:pPr>
                      <a:r>
                        <a:rPr lang="zh-CN" sz="1600" dirty="0" smtClean="0">
                          <a:effectLst/>
                        </a:rPr>
                        <a:t>项目监督者</a:t>
                      </a:r>
                      <a:endParaRPr lang="en-US" altLang="zh-CN" sz="1600" dirty="0" smtClean="0">
                        <a:effectLst/>
                      </a:endParaRPr>
                    </a:p>
                    <a:p>
                      <a:pPr algn="ctr">
                        <a:spcAft>
                          <a:spcPts val="0"/>
                        </a:spcAft>
                      </a:pPr>
                      <a:r>
                        <a:rPr lang="zh-CN" altLang="en-US" sz="1600" dirty="0" smtClean="0">
                          <a:effectLst/>
                          <a:latin typeface="Times New Roman" charset="0"/>
                          <a:ea typeface="宋体" charset="-122"/>
                        </a:rPr>
                        <a:t>教师用户代表</a:t>
                      </a:r>
                    </a:p>
                    <a:p>
                      <a:pPr algn="ctr">
                        <a:spcAft>
                          <a:spcPts val="0"/>
                        </a:spcAft>
                      </a:pP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13357102333</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Holley Yang</a:t>
                      </a:r>
                      <a:endParaRPr lang="zh-CN" sz="2000" kern="100" dirty="0">
                        <a:effectLst/>
                      </a:endParaRPr>
                    </a:p>
                    <a:p>
                      <a:pPr indent="127000" algn="just">
                        <a:lnSpc>
                          <a:spcPts val="2000"/>
                        </a:lnSpc>
                        <a:spcAft>
                          <a:spcPts val="0"/>
                        </a:spcAft>
                      </a:pPr>
                      <a:r>
                        <a:rPr lang="zh-CN" sz="1600" kern="0" dirty="0">
                          <a:effectLst/>
                        </a:rPr>
                        <a:t>邮箱：</a:t>
                      </a:r>
                      <a:r>
                        <a:rPr lang="en-US" sz="1600" kern="0" dirty="0" err="1" smtClean="0">
                          <a:effectLst/>
                        </a:rPr>
                        <a:t>yangc@zucc.edu.cn</a:t>
                      </a:r>
                      <a:endParaRPr lang="zh-CN" sz="2000" kern="100" dirty="0">
                        <a:effectLst/>
                        <a:latin typeface="Times New Roman" charset="0"/>
                        <a:ea typeface="宋体" charset="-122"/>
                        <a:cs typeface="宋体" charset="-122"/>
                      </a:endParaRPr>
                    </a:p>
                  </a:txBody>
                  <a:tcPr marL="68580" marR="68580" marT="0" marB="0"/>
                </a:tc>
              </a:tr>
              <a:tr h="394428">
                <a:tc>
                  <a:txBody>
                    <a:bodyPr/>
                    <a:lstStyle/>
                    <a:p>
                      <a:pPr algn="ctr">
                        <a:spcAft>
                          <a:spcPts val="0"/>
                        </a:spcAft>
                      </a:pPr>
                      <a:r>
                        <a:rPr lang="en-US" sz="1600">
                          <a:effectLst/>
                        </a:rPr>
                        <a:t>P2</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项目监督者</a:t>
                      </a:r>
                      <a:endParaRPr lang="zh-CN" sz="2000">
                        <a:effectLst/>
                      </a:endParaRPr>
                    </a:p>
                    <a:p>
                      <a:pPr algn="ctr">
                        <a:spcAft>
                          <a:spcPts val="0"/>
                        </a:spcAft>
                      </a:pPr>
                      <a:r>
                        <a:rPr lang="zh-CN" sz="1600">
                          <a:effectLst/>
                        </a:rPr>
                        <a:t>项目顾问</a:t>
                      </a:r>
                      <a:endParaRPr lang="zh-CN" sz="2000">
                        <a:effectLst/>
                        <a:latin typeface="Times New Roman" charset="0"/>
                        <a:ea typeface="宋体" charset="-122"/>
                      </a:endParaRPr>
                    </a:p>
                  </a:txBody>
                  <a:tcPr marL="68580" marR="68580" marT="0" marB="0"/>
                </a:tc>
                <a:tc>
                  <a:txBody>
                    <a:bodyPr/>
                    <a:lstStyle/>
                    <a:p>
                      <a:pPr marL="0" marR="0" indent="127000" algn="just" defTabSz="914400" rtl="0" eaLnBrk="1" fontAlgn="auto" latinLnBrk="0" hangingPunct="1">
                        <a:lnSpc>
                          <a:spcPts val="2000"/>
                        </a:lnSpc>
                        <a:spcBef>
                          <a:spcPts val="0"/>
                        </a:spcBef>
                        <a:spcAft>
                          <a:spcPts val="0"/>
                        </a:spcAft>
                        <a:buClrTx/>
                        <a:buSzTx/>
                        <a:buFontTx/>
                        <a:buNone/>
                        <a:tabLst/>
                        <a:defRPr/>
                      </a:pPr>
                      <a:r>
                        <a:rPr lang="zh-CN" altLang="en-US" sz="1600" kern="0" dirty="0" smtClean="0">
                          <a:effectLst/>
                        </a:rPr>
                        <a:t>电话：</a:t>
                      </a:r>
                      <a:r>
                        <a:rPr lang="en-US" altLang="zh-CN" sz="1600" kern="0" dirty="0" smtClean="0">
                          <a:effectLst/>
                        </a:rPr>
                        <a:t>13071858629</a:t>
                      </a:r>
                    </a:p>
                    <a:p>
                      <a:pPr indent="127000" algn="just">
                        <a:lnSpc>
                          <a:spcPts val="2000"/>
                        </a:lnSpc>
                        <a:spcAft>
                          <a:spcPts val="0"/>
                        </a:spcAft>
                      </a:pPr>
                      <a:r>
                        <a:rPr lang="zh-CN" altLang="en-US" sz="1600" kern="0" dirty="0" smtClean="0">
                          <a:effectLst/>
                        </a:rPr>
                        <a:t>微信：</a:t>
                      </a:r>
                      <a:r>
                        <a:rPr lang="en-US" altLang="zh-CN" sz="1600" kern="0" dirty="0" err="1" smtClean="0">
                          <a:effectLst/>
                        </a:rPr>
                        <a:t>tuuuuuuudou</a:t>
                      </a:r>
                      <a:endParaRPr lang="en-US" altLang="zh-CN" sz="1600" kern="0" dirty="0" smtClean="0">
                        <a:effectLst/>
                      </a:endParaRPr>
                    </a:p>
                    <a:p>
                      <a:pPr indent="127000" algn="just">
                        <a:lnSpc>
                          <a:spcPts val="2000"/>
                        </a:lnSpc>
                        <a:spcAft>
                          <a:spcPts val="0"/>
                        </a:spcAft>
                      </a:pPr>
                      <a:r>
                        <a:rPr lang="zh-CN" sz="1600" kern="0" dirty="0" smtClean="0">
                          <a:effectLst/>
                        </a:rPr>
                        <a:t>邮箱</a:t>
                      </a:r>
                      <a:r>
                        <a:rPr lang="zh-CN" sz="1600" kern="0" dirty="0">
                          <a:effectLst/>
                        </a:rPr>
                        <a:t>：</a:t>
                      </a:r>
                      <a:r>
                        <a:rPr lang="en-US" sz="1600" kern="0" dirty="0" err="1" smtClean="0">
                          <a:effectLst/>
                        </a:rPr>
                        <a:t>ubilabs@zucc.edu.cn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P3</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刘祺</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项目经理</a:t>
                      </a:r>
                      <a:endParaRPr lang="zh-CN" sz="2000" dirty="0">
                        <a:effectLst/>
                      </a:endParaRPr>
                    </a:p>
                    <a:p>
                      <a:pPr algn="ctr">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15988198404</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lq19981126</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31602297@stu.zucc.edu.cn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P4</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13732287787</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cmy90s</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31601386@stu.zucc.edu.cn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P5</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17376509845</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l18057017600</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31601380@stu.zucc.edu.cn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95360521"/>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645806372"/>
              </p:ext>
            </p:extLst>
          </p:nvPr>
        </p:nvGraphicFramePr>
        <p:xfrm>
          <a:off x="1629718" y="1454630"/>
          <a:ext cx="8951411" cy="3775720"/>
        </p:xfrm>
        <a:graphic>
          <a:graphicData uri="http://schemas.openxmlformats.org/drawingml/2006/table">
            <a:tbl>
              <a:tblPr firstRow="1" firstCol="1" bandRow="1">
                <a:tableStyleId>{5C22544A-7EE6-4342-B048-85BDC9FD1C3A}</a:tableStyleId>
              </a:tblPr>
              <a:tblGrid>
                <a:gridCol w="657317"/>
                <a:gridCol w="917640"/>
                <a:gridCol w="791198"/>
                <a:gridCol w="922289"/>
                <a:gridCol w="1713487"/>
                <a:gridCol w="3949480"/>
              </a:tblGrid>
              <a:tr h="204993">
                <a:tc>
                  <a:txBody>
                    <a:bodyPr/>
                    <a:lstStyle/>
                    <a:p>
                      <a:pPr algn="ctr">
                        <a:spcAft>
                          <a:spcPts val="0"/>
                        </a:spcAft>
                      </a:pPr>
                      <a:r>
                        <a:rPr lang="zh-CN" sz="14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r>
                        <a:rPr lang="en-US" sz="1600">
                          <a:effectLst/>
                        </a:rPr>
                        <a:t>/</a:t>
                      </a:r>
                      <a:r>
                        <a:rPr lang="zh-CN" sz="1600">
                          <a:effectLst/>
                        </a:rPr>
                        <a:t>外部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联系方式</a:t>
                      </a:r>
                      <a:endParaRPr lang="zh-CN" sz="2000">
                        <a:effectLst/>
                        <a:latin typeface="Times New Roman" charset="0"/>
                        <a:ea typeface="宋体" charset="-122"/>
                      </a:endParaRPr>
                    </a:p>
                  </a:txBody>
                  <a:tcPr marL="68580" marR="68580" marT="0" marB="0"/>
                </a:tc>
              </a:tr>
              <a:tr h="936542">
                <a:tc>
                  <a:txBody>
                    <a:bodyPr/>
                    <a:lstStyle/>
                    <a:p>
                      <a:pPr algn="ctr">
                        <a:spcAft>
                          <a:spcPts val="0"/>
                        </a:spcAft>
                      </a:pPr>
                      <a:r>
                        <a:rPr lang="en-US" sz="1600">
                          <a:effectLst/>
                        </a:rPr>
                        <a:t>P6</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15988122807      </a:t>
                      </a:r>
                      <a:endParaRPr lang="zh-CN" sz="2000" kern="100">
                        <a:effectLst/>
                      </a:endParaRPr>
                    </a:p>
                    <a:p>
                      <a:pPr indent="127000" algn="just">
                        <a:lnSpc>
                          <a:spcPts val="2000"/>
                        </a:lnSpc>
                        <a:spcAft>
                          <a:spcPts val="0"/>
                        </a:spcAft>
                      </a:pPr>
                      <a:r>
                        <a:rPr lang="zh-CN" sz="1600" kern="0">
                          <a:effectLst/>
                        </a:rPr>
                        <a:t>微信：</a:t>
                      </a:r>
                      <a:r>
                        <a:rPr lang="en-US" sz="1600" kern="0">
                          <a:effectLst/>
                        </a:rPr>
                        <a:t>Ywh32111</a:t>
                      </a:r>
                      <a:endParaRPr lang="zh-CN" sz="2000" kern="100">
                        <a:effectLst/>
                      </a:endParaRPr>
                    </a:p>
                    <a:p>
                      <a:pPr indent="127000" algn="just">
                        <a:lnSpc>
                          <a:spcPts val="2000"/>
                        </a:lnSpc>
                        <a:spcAft>
                          <a:spcPts val="0"/>
                        </a:spcAft>
                      </a:pPr>
                      <a:r>
                        <a:rPr lang="zh-CN" sz="1600" kern="0">
                          <a:effectLst/>
                        </a:rPr>
                        <a:t>邮箱：</a:t>
                      </a:r>
                      <a:r>
                        <a:rPr lang="en-US" sz="1600" kern="0">
                          <a:effectLst/>
                        </a:rPr>
                        <a:t>31601416@stu.zucc.edu.cn</a:t>
                      </a:r>
                      <a:endParaRPr lang="zh-CN" sz="2000" kern="100">
                        <a:effectLst/>
                        <a:latin typeface="Times New Roman" charset="0"/>
                        <a:ea typeface="宋体" charset="-122"/>
                        <a:cs typeface="宋体" charset="-122"/>
                      </a:endParaRPr>
                    </a:p>
                  </a:txBody>
                  <a:tcPr marL="68580" marR="68580" marT="0" marB="0"/>
                </a:tc>
              </a:tr>
              <a:tr h="1047640">
                <a:tc>
                  <a:txBody>
                    <a:bodyPr/>
                    <a:lstStyle/>
                    <a:p>
                      <a:pPr algn="ctr">
                        <a:spcAft>
                          <a:spcPts val="0"/>
                        </a:spcAft>
                      </a:pPr>
                      <a:r>
                        <a:rPr lang="en-US" sz="1600">
                          <a:effectLst/>
                        </a:rPr>
                        <a:t>P7</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赵唯皓</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15958144825</a:t>
                      </a:r>
                      <a:endParaRPr lang="zh-CN" sz="2000" kern="100" dirty="0">
                        <a:effectLst/>
                      </a:endParaRPr>
                    </a:p>
                    <a:p>
                      <a:pPr indent="127000" algn="just">
                        <a:lnSpc>
                          <a:spcPts val="2000"/>
                        </a:lnSpc>
                        <a:spcAft>
                          <a:spcPts val="0"/>
                        </a:spcAft>
                      </a:pPr>
                      <a:r>
                        <a:rPr lang="zh-CN" sz="1600" kern="0" dirty="0">
                          <a:effectLst/>
                        </a:rPr>
                        <a:t>微信：</a:t>
                      </a:r>
                      <a:r>
                        <a:rPr lang="en-US" sz="1600" kern="0" dirty="0" err="1">
                          <a:effectLst/>
                        </a:rPr>
                        <a:t>mashiroshinku</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31601417@stu.zucc.edu.cn</a:t>
                      </a:r>
                      <a:endParaRPr lang="zh-CN" sz="2000" kern="100" dirty="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dirty="0" smtClean="0">
                          <a:effectLst/>
                        </a:rPr>
                        <a:t>P</a:t>
                      </a:r>
                      <a:r>
                        <a:rPr lang="en-US" altLang="zh-CN" sz="1600" dirty="0" smtClean="0">
                          <a:effectLst/>
                        </a:rPr>
                        <a:t>8</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米潇杨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游客用户代表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13250827193</a:t>
                      </a:r>
                      <a:endParaRPr lang="zh-CN" sz="2000" kern="100">
                        <a:effectLst/>
                      </a:endParaRPr>
                    </a:p>
                    <a:p>
                      <a:pPr indent="127000" algn="just">
                        <a:lnSpc>
                          <a:spcPts val="2000"/>
                        </a:lnSpc>
                        <a:spcAft>
                          <a:spcPts val="0"/>
                        </a:spcAft>
                      </a:pPr>
                      <a:r>
                        <a:rPr lang="zh-CN" sz="1600" kern="0">
                          <a:effectLst/>
                        </a:rPr>
                        <a:t>微信：</a:t>
                      </a:r>
                      <a:r>
                        <a:rPr lang="en-US" sz="1600" kern="0">
                          <a:effectLst/>
                        </a:rPr>
                        <a:t>M229103308</a:t>
                      </a:r>
                      <a:endParaRPr lang="zh-CN" sz="2000" kern="100">
                        <a:effectLst/>
                      </a:endParaRPr>
                    </a:p>
                    <a:p>
                      <a:pPr indent="127000" algn="just">
                        <a:lnSpc>
                          <a:spcPts val="2000"/>
                        </a:lnSpc>
                        <a:spcAft>
                          <a:spcPts val="0"/>
                        </a:spcAft>
                      </a:pPr>
                      <a:r>
                        <a:rPr lang="zh-CN" sz="1600" kern="0">
                          <a:effectLst/>
                        </a:rPr>
                        <a:t>邮箱：</a:t>
                      </a:r>
                      <a:r>
                        <a:rPr lang="en-US" sz="1600" kern="0">
                          <a:effectLst/>
                        </a:rPr>
                        <a:t>31602298@stu.zucc.edu.cn</a:t>
                      </a:r>
                      <a:endParaRPr lang="zh-CN" sz="2000" kern="100">
                        <a:effectLst/>
                        <a:latin typeface="Times New Roman" charset="0"/>
                        <a:ea typeface="宋体" charset="-122"/>
                        <a:cs typeface="宋体" charset="-122"/>
                      </a:endParaRPr>
                    </a:p>
                  </a:txBody>
                  <a:tcPr marL="68580" marR="68580" marT="0" marB="0"/>
                </a:tc>
              </a:tr>
              <a:tr h="611156">
                <a:tc>
                  <a:txBody>
                    <a:bodyPr/>
                    <a:lstStyle/>
                    <a:p>
                      <a:pPr algn="ctr">
                        <a:spcAft>
                          <a:spcPts val="0"/>
                        </a:spcAft>
                      </a:pPr>
                      <a:r>
                        <a:rPr lang="en-US" sz="1600" dirty="0" smtClean="0">
                          <a:effectLst/>
                        </a:rPr>
                        <a:t>P</a:t>
                      </a:r>
                      <a:r>
                        <a:rPr lang="en-US" altLang="zh-CN" sz="1600" dirty="0" smtClean="0">
                          <a:effectLst/>
                        </a:rPr>
                        <a:t>9</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周颙舜</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学生用户代表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15168216352</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31601419@stu.zucc.edu.cn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Tree>
    <p:extLst>
      <p:ext uri="{BB962C8B-B14F-4D97-AF65-F5344CB8AC3E}">
        <p14:creationId xmlns:p14="http://schemas.microsoft.com/office/powerpoint/2010/main" val="1276971237"/>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686779" y="695960"/>
            <a:ext cx="2723823" cy="369332"/>
          </a:xfrm>
          <a:prstGeom prst="rect">
            <a:avLst/>
          </a:prstGeom>
          <a:noFill/>
        </p:spPr>
        <p:txBody>
          <a:bodyPr wrap="none" rtlCol="0">
            <a:spAutoFit/>
          </a:bodyPr>
          <a:lstStyle/>
          <a:p>
            <a:r>
              <a:rPr lang="zh-CN" altLang="zh-CN" dirty="0">
                <a:latin typeface="SimHei" charset="-122"/>
                <a:ea typeface="SimHei" charset="-122"/>
                <a:cs typeface="SimHei" charset="-122"/>
              </a:rPr>
              <a:t>项目干系人活动控制计划</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390505939"/>
              </p:ext>
            </p:extLst>
          </p:nvPr>
        </p:nvGraphicFramePr>
        <p:xfrm>
          <a:off x="1423686" y="1535239"/>
          <a:ext cx="9113982" cy="4210300"/>
        </p:xfrm>
        <a:graphic>
          <a:graphicData uri="http://schemas.openxmlformats.org/drawingml/2006/table">
            <a:tbl>
              <a:tblPr firstRow="1" firstCol="1" bandRow="1">
                <a:tableStyleId>{5C22544A-7EE6-4342-B048-85BDC9FD1C3A}</a:tableStyleId>
              </a:tblPr>
              <a:tblGrid>
                <a:gridCol w="1666755"/>
                <a:gridCol w="891512"/>
                <a:gridCol w="1113190"/>
                <a:gridCol w="1576758"/>
                <a:gridCol w="1562757"/>
                <a:gridCol w="2303010"/>
              </a:tblGrid>
              <a:tr h="432393">
                <a:tc>
                  <a:txBody>
                    <a:bodyPr/>
                    <a:lstStyle/>
                    <a:p>
                      <a:pPr>
                        <a:spcAft>
                          <a:spcPts val="0"/>
                        </a:spcAft>
                      </a:pPr>
                      <a:r>
                        <a:rPr lang="zh-CN" sz="1600" dirty="0">
                          <a:effectLst/>
                        </a:rPr>
                        <a:t>活动名称</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干系人</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参与成员 </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计划时间</a:t>
                      </a:r>
                      <a:endParaRPr lang="zh-CN" sz="1600" dirty="0">
                        <a:effectLst/>
                        <a:latin typeface="Times New Roman" charset="0"/>
                        <a:ea typeface="宋体" charset="-122"/>
                      </a:endParaRPr>
                    </a:p>
                  </a:txBody>
                  <a:tcPr marL="68580" marR="68580" marT="0" marB="0"/>
                </a:tc>
                <a:tc>
                  <a:txBody>
                    <a:bodyPr/>
                    <a:lstStyle/>
                    <a:p>
                      <a:pPr>
                        <a:spcAft>
                          <a:spcPts val="0"/>
                        </a:spcAft>
                      </a:pPr>
                      <a:r>
                        <a:rPr lang="zh-CN" altLang="en-US" sz="1600" b="1" kern="1200" dirty="0" smtClean="0">
                          <a:solidFill>
                            <a:schemeClr val="lt1"/>
                          </a:solidFill>
                          <a:effectLst/>
                          <a:latin typeface="+mn-lt"/>
                          <a:ea typeface="+mn-ea"/>
                          <a:cs typeface="+mn-cs"/>
                        </a:rPr>
                        <a:t>实际时间</a:t>
                      </a:r>
                      <a:endParaRPr lang="zh-CN" sz="1600" b="1" kern="1200" dirty="0">
                        <a:solidFill>
                          <a:schemeClr val="lt1"/>
                        </a:solidFill>
                        <a:effectLst/>
                        <a:latin typeface="+mn-lt"/>
                        <a:ea typeface="+mn-ea"/>
                        <a:cs typeface="+mn-cs"/>
                      </a:endParaRPr>
                    </a:p>
                  </a:txBody>
                  <a:tcPr marL="68580" marR="68580" marT="0" marB="0"/>
                </a:tc>
                <a:tc>
                  <a:txBody>
                    <a:bodyPr/>
                    <a:lstStyle/>
                    <a:p>
                      <a:pPr>
                        <a:spcAft>
                          <a:spcPts val="0"/>
                        </a:spcAft>
                      </a:pPr>
                      <a:r>
                        <a:rPr lang="zh-CN" sz="1600" dirty="0">
                          <a:effectLst/>
                        </a:rPr>
                        <a:t>预期成果</a:t>
                      </a:r>
                      <a:endParaRPr lang="zh-CN" sz="1600" dirty="0">
                        <a:effectLst/>
                        <a:latin typeface="Times New Roman" charset="0"/>
                        <a:ea typeface="宋体" charset="-122"/>
                      </a:endParaRPr>
                    </a:p>
                  </a:txBody>
                  <a:tcPr marL="68580" marR="68580" marT="0" marB="0"/>
                </a:tc>
              </a:tr>
              <a:tr h="944477">
                <a:tc>
                  <a:txBody>
                    <a:bodyPr/>
                    <a:lstStyle/>
                    <a:p>
                      <a:pPr>
                        <a:spcAft>
                          <a:spcPts val="0"/>
                        </a:spcAft>
                      </a:pPr>
                      <a:r>
                        <a:rPr lang="zh-CN" sz="1400" dirty="0">
                          <a:effectLst/>
                        </a:rPr>
                        <a:t>业务需求获取访谈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杨枨老师</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G12</a:t>
                      </a:r>
                      <a:r>
                        <a:rPr lang="zh-CN" sz="1400" dirty="0">
                          <a:effectLst/>
                        </a:rPr>
                        <a:t>全体成员</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2018/11/25/10:00</a:t>
                      </a:r>
                      <a:endParaRPr lang="zh-CN" sz="1400" dirty="0">
                        <a:effectLst/>
                        <a:latin typeface="Times New Roman" charset="0"/>
                        <a:ea typeface="宋体"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effectLst/>
                        </a:rPr>
                        <a:t>2018/11/25/10:00</a:t>
                      </a:r>
                      <a:endParaRPr lang="zh-CN" altLang="zh-CN" sz="1400" dirty="0" smtClean="0">
                        <a:effectLst/>
                        <a:latin typeface="Times New Roman" charset="0"/>
                        <a:ea typeface="宋体" charset="-122"/>
                      </a:endParaRPr>
                    </a:p>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成功获取业务需求</a:t>
                      </a:r>
                    </a:p>
                    <a:p>
                      <a:pPr>
                        <a:spcAft>
                          <a:spcPts val="0"/>
                        </a:spcAft>
                      </a:pPr>
                      <a:r>
                        <a:rPr lang="zh-CN" sz="1400" dirty="0">
                          <a:effectLst/>
                        </a:rPr>
                        <a:t>确认移动应用界面原型</a:t>
                      </a:r>
                      <a:endParaRPr lang="zh-CN" sz="1400" dirty="0">
                        <a:effectLst/>
                        <a:latin typeface="Times New Roman" charset="0"/>
                        <a:ea typeface="宋体" charset="-122"/>
                      </a:endParaRPr>
                    </a:p>
                  </a:txBody>
                  <a:tcPr marL="68580" marR="68580" marT="0" marB="0"/>
                </a:tc>
              </a:tr>
              <a:tr h="944477">
                <a:tc>
                  <a:txBody>
                    <a:bodyPr/>
                    <a:lstStyle/>
                    <a:p>
                      <a:pPr>
                        <a:spcAft>
                          <a:spcPts val="0"/>
                        </a:spcAft>
                      </a:pPr>
                      <a:r>
                        <a:rPr lang="zh-CN" sz="1400">
                          <a:effectLst/>
                        </a:rPr>
                        <a:t>业务需求确认访谈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2018/12/0</a:t>
                      </a:r>
                      <a:r>
                        <a:rPr lang="en-US" altLang="zh-CN" sz="1400" dirty="0" smtClean="0">
                          <a:effectLst/>
                        </a:rPr>
                        <a:t>4</a:t>
                      </a:r>
                      <a:r>
                        <a:rPr lang="en-US" sz="1400" dirty="0" smtClean="0">
                          <a:effectLst/>
                        </a:rPr>
                        <a:t>/1</a:t>
                      </a:r>
                      <a:r>
                        <a:rPr lang="en-US" altLang="zh-CN" sz="1400" dirty="0" smtClean="0">
                          <a:effectLst/>
                        </a:rPr>
                        <a:t>7</a:t>
                      </a:r>
                      <a:r>
                        <a:rPr lang="en-US" sz="1400" dirty="0" smtClean="0">
                          <a:effectLst/>
                        </a:rPr>
                        <a:t>:00</a:t>
                      </a:r>
                      <a:endParaRPr lang="zh-CN" sz="1400" dirty="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2018/12/04/17:30</a:t>
                      </a:r>
                      <a:endParaRPr lang="zh-CN" alt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确认业务需求</a:t>
                      </a:r>
                    </a:p>
                    <a:p>
                      <a:pPr>
                        <a:spcAft>
                          <a:spcPts val="0"/>
                        </a:spcAft>
                      </a:pPr>
                      <a:r>
                        <a:rPr lang="en-US" sz="1400">
                          <a:effectLst/>
                        </a:rPr>
                        <a:t>web</a:t>
                      </a:r>
                      <a:r>
                        <a:rPr lang="zh-CN" sz="1400">
                          <a:effectLst/>
                        </a:rPr>
                        <a:t>界面原型的基本确认</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a:effectLst/>
                        </a:rPr>
                        <a:t>教师代表用户需求获取访谈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2018/12/10/17:00</a:t>
                      </a:r>
                      <a:endParaRPr lang="zh-CN" alt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成功获取教师用户代表用户需求</a:t>
                      </a:r>
                      <a:endParaRPr lang="zh-CN" sz="1400" dirty="0">
                        <a:effectLst/>
                        <a:latin typeface="Times New Roman" charset="0"/>
                        <a:ea typeface="宋体" charset="-122"/>
                      </a:endParaRPr>
                    </a:p>
                  </a:txBody>
                  <a:tcPr marL="68580" marR="68580" marT="0" marB="0"/>
                </a:tc>
              </a:tr>
              <a:tr h="629651">
                <a:tc>
                  <a:txBody>
                    <a:bodyPr/>
                    <a:lstStyle/>
                    <a:p>
                      <a:pPr>
                        <a:spcAft>
                          <a:spcPts val="0"/>
                        </a:spcAft>
                      </a:pPr>
                      <a:r>
                        <a:rPr lang="zh-CN" sz="1400">
                          <a:effectLst/>
                        </a:rPr>
                        <a:t>学生代表用户需求获取访谈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米潇杨</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11</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成果获取学生用户代表用户需求</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dirty="0">
                          <a:effectLst/>
                        </a:rPr>
                        <a:t>游客代表用户需求获取访谈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周颙舜</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p>
                    <a:p>
                      <a:pPr>
                        <a:spcAft>
                          <a:spcPts val="0"/>
                        </a:spcAft>
                      </a:pPr>
                      <a:r>
                        <a:rPr lang="zh-CN" sz="1400">
                          <a:effectLst/>
                        </a:rPr>
                        <a:t>陈铭阳</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12</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成果获取游客用户代表用户需求</a:t>
                      </a:r>
                      <a:endParaRPr lang="zh-CN" sz="14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04012141"/>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绩效评价</a:t>
                </a: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2" y="5719932"/>
            <a:ext cx="1277897" cy="1277897"/>
          </a:xfrm>
          <a:prstGeom prst="rect">
            <a:avLst/>
          </a:prstGeom>
        </p:spPr>
      </p:pic>
    </p:spTree>
    <p:extLst>
      <p:ext uri="{BB962C8B-B14F-4D97-AF65-F5344CB8AC3E}">
        <p14:creationId xmlns:p14="http://schemas.microsoft.com/office/powerpoint/2010/main" val="80365129"/>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a:t>
            </a:r>
            <a:r>
              <a:rPr lang="zh-CN" altLang="en-US" sz="2000" b="1" noProof="0" dirty="0" smtClean="0">
                <a:solidFill>
                  <a:srgbClr val="F77258"/>
                </a:solidFill>
                <a:latin typeface="微软雅黑" panose="020B0503020204020204" pitchFamily="34" charset="-122"/>
                <a:ea typeface="微软雅黑" panose="020B0503020204020204" pitchFamily="34" charset="-122"/>
              </a:rPr>
              <a:t>评价规则</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487659014"/>
              </p:ext>
            </p:extLst>
          </p:nvPr>
        </p:nvGraphicFramePr>
        <p:xfrm>
          <a:off x="739774" y="1252105"/>
          <a:ext cx="10515600" cy="5092861"/>
        </p:xfrm>
        <a:graphic>
          <a:graphicData uri="http://schemas.openxmlformats.org/drawingml/2006/table">
            <a:tbl>
              <a:tblPr>
                <a:tableStyleId>{5C22544A-7EE6-4342-B048-85BDC9FD1C3A}</a:tableStyleId>
              </a:tblPr>
              <a:tblGrid>
                <a:gridCol w="1294134"/>
                <a:gridCol w="9221466"/>
              </a:tblGrid>
              <a:tr h="763929">
                <a:tc>
                  <a:txBody>
                    <a:bodyPr/>
                    <a:lstStyle/>
                    <a:p>
                      <a:pPr algn="l" fontAlgn="ctr"/>
                      <a:r>
                        <a:rPr lang="zh-CN" altLang="en-US" sz="1400" b="1" u="none" strike="noStrike" dirty="0">
                          <a:effectLst/>
                        </a:rPr>
                        <a:t>绩效评价规则</a:t>
                      </a:r>
                      <a:r>
                        <a:rPr lang="zh-CN" altLang="en-US" sz="2000" u="none" strike="noStrike" dirty="0">
                          <a:effectLst/>
                        </a:rPr>
                        <a:t>：</a:t>
                      </a:r>
                      <a:endParaRPr lang="zh-CN" altLang="en-US" sz="20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1</a:t>
                      </a:r>
                      <a:r>
                        <a:rPr lang="en-US" altLang="zh-CN" sz="1400" u="none" strike="noStrike" dirty="0" smtClean="0">
                          <a:effectLst/>
                        </a:rPr>
                        <a:t>.</a:t>
                      </a:r>
                      <a:r>
                        <a:rPr lang="zh-CN" altLang="en-US" sz="1400" u="none" strike="noStrike" dirty="0" smtClean="0">
                          <a:effectLst/>
                        </a:rPr>
                        <a:t> 每</a:t>
                      </a:r>
                      <a:r>
                        <a:rPr lang="zh-CN" altLang="en-US" sz="1400" u="none" strike="noStrike" dirty="0">
                          <a:effectLst/>
                        </a:rPr>
                        <a:t>项任务有四个</a:t>
                      </a:r>
                      <a:r>
                        <a:rPr lang="zh-CN" altLang="en-US" sz="1400" u="none" strike="noStrike" dirty="0" smtClean="0">
                          <a:effectLst/>
                        </a:rPr>
                        <a:t>指标（及时性，完整性，积极性，态度），</a:t>
                      </a:r>
                      <a:r>
                        <a:rPr lang="zh-CN" altLang="en-US" sz="1400" u="none" strike="noStrike" dirty="0">
                          <a:effectLst/>
                        </a:rPr>
                        <a:t>一个指标未达标，视情节严重与否扣除</a:t>
                      </a:r>
                      <a:r>
                        <a:rPr lang="en-US" altLang="zh-CN" sz="1400" u="none" strike="noStrike" dirty="0">
                          <a:effectLst/>
                        </a:rPr>
                        <a:t>0.02-0.05</a:t>
                      </a:r>
                      <a:r>
                        <a:rPr lang="zh-CN" altLang="en-US" sz="1400" u="none" strike="noStrike" dirty="0">
                          <a:effectLst/>
                        </a:rPr>
                        <a:t>分</a:t>
                      </a:r>
                      <a:endParaRPr lang="zh-CN" altLang="en-US" sz="1400" b="0" i="0" u="none" strike="noStrike" dirty="0">
                        <a:solidFill>
                          <a:srgbClr val="000000"/>
                        </a:solidFill>
                        <a:effectLst/>
                        <a:latin typeface="等线" charset="-122"/>
                      </a:endParaRPr>
                    </a:p>
                  </a:txBody>
                  <a:tcPr marL="5842" marR="5842" marT="5842" marB="0" anchor="ctr"/>
                </a:tc>
              </a:tr>
              <a:tr h="740779">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2</a:t>
                      </a:r>
                      <a:r>
                        <a:rPr lang="en-US" altLang="zh-CN" sz="1400" u="none" strike="noStrike" dirty="0" smtClean="0">
                          <a:effectLst/>
                        </a:rPr>
                        <a:t>.</a:t>
                      </a:r>
                      <a:r>
                        <a:rPr lang="zh-CN" altLang="en-US" sz="1400" u="none" strike="noStrike" dirty="0" smtClean="0">
                          <a:effectLst/>
                        </a:rPr>
                        <a:t> 若</a:t>
                      </a:r>
                      <a:r>
                        <a:rPr lang="zh-CN" altLang="en-US" sz="1400" u="none" strike="noStrike" dirty="0">
                          <a:effectLst/>
                        </a:rPr>
                        <a:t>某组员在规定时间内几乎未完成任何指定任务，或在第一条规则内扣分超过</a:t>
                      </a:r>
                      <a:r>
                        <a:rPr lang="en-US" altLang="zh-CN" sz="1400" u="none" strike="noStrike" dirty="0">
                          <a:effectLst/>
                        </a:rPr>
                        <a:t>0.4</a:t>
                      </a:r>
                      <a:r>
                        <a:rPr lang="zh-CN" altLang="en-US" sz="1400" u="none" strike="noStrike" dirty="0">
                          <a:effectLst/>
                        </a:rPr>
                        <a:t>分则改组员本周绩效为</a:t>
                      </a:r>
                      <a:r>
                        <a:rPr lang="en-US" altLang="zh-CN" sz="1400" u="none" strike="noStrike" dirty="0">
                          <a:effectLst/>
                        </a:rPr>
                        <a:t>0</a:t>
                      </a:r>
                      <a:r>
                        <a:rPr lang="zh-CN" altLang="en-US" sz="1400" u="none" strike="noStrike" dirty="0" smtClean="0">
                          <a:effectLst/>
                        </a:rPr>
                        <a:t>分，并罚款</a:t>
                      </a:r>
                      <a:r>
                        <a:rPr lang="en-US" altLang="zh-CN" sz="1400" u="none" strike="noStrike" dirty="0" smtClean="0">
                          <a:effectLst/>
                        </a:rPr>
                        <a:t>20</a:t>
                      </a:r>
                      <a:r>
                        <a:rPr lang="zh-CN" altLang="en-US" sz="1400" u="none" strike="noStrike" dirty="0" smtClean="0">
                          <a:effectLst/>
                        </a:rPr>
                        <a:t>元，作为团建基金。</a:t>
                      </a:r>
                      <a:endParaRPr lang="zh-CN" altLang="en-US" sz="1400" b="0" i="0" u="none" strike="noStrike" dirty="0">
                        <a:solidFill>
                          <a:srgbClr val="000000"/>
                        </a:solidFill>
                        <a:effectLst/>
                        <a:latin typeface="等线" charset="-122"/>
                      </a:endParaRPr>
                    </a:p>
                  </a:txBody>
                  <a:tcPr marL="5842" marR="5842" marT="5842" marB="0" anchor="ctr"/>
                </a:tc>
              </a:tr>
              <a:tr h="625033">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3.</a:t>
                      </a:r>
                      <a:r>
                        <a:rPr lang="zh-CN" altLang="en-US" sz="1400" u="none" strike="noStrike" dirty="0" smtClean="0">
                          <a:effectLst/>
                        </a:rPr>
                        <a:t> 小组成员会议迟到，且未</a:t>
                      </a:r>
                      <a:r>
                        <a:rPr lang="zh-CN" altLang="en-US" sz="1400" u="none" strike="noStrike" dirty="0">
                          <a:effectLst/>
                        </a:rPr>
                        <a:t>说明原因或未</a:t>
                      </a:r>
                      <a:r>
                        <a:rPr lang="zh-CN" altLang="en-US" sz="1400" u="none" strike="noStrike" dirty="0" smtClean="0">
                          <a:effectLst/>
                        </a:rPr>
                        <a:t>请假，</a:t>
                      </a:r>
                      <a:r>
                        <a:rPr lang="zh-CN" altLang="en-US" sz="1400" u="none" strike="noStrike" dirty="0">
                          <a:effectLst/>
                        </a:rPr>
                        <a:t>本周绩效扣除</a:t>
                      </a:r>
                      <a:r>
                        <a:rPr lang="en-US" altLang="zh-CN" sz="1400" u="none" strike="noStrike" dirty="0">
                          <a:effectLst/>
                        </a:rPr>
                        <a:t>0.05</a:t>
                      </a:r>
                      <a:r>
                        <a:rPr lang="zh-CN" altLang="en-US" sz="1400" u="none" strike="noStrike" dirty="0">
                          <a:effectLst/>
                        </a:rPr>
                        <a:t>分，并罚款与迟到分钟对等的人名币（例如迟到</a:t>
                      </a:r>
                      <a:r>
                        <a:rPr lang="en-US" altLang="zh-CN" sz="1400" u="none" strike="noStrike" dirty="0">
                          <a:effectLst/>
                        </a:rPr>
                        <a:t>5</a:t>
                      </a:r>
                      <a:r>
                        <a:rPr lang="zh-CN" altLang="en-US" sz="1400" u="none" strike="noStrike" dirty="0">
                          <a:effectLst/>
                        </a:rPr>
                        <a:t>分钟罚款</a:t>
                      </a:r>
                      <a:r>
                        <a:rPr lang="en-US" altLang="zh-CN" sz="1400" u="none" strike="noStrike" dirty="0">
                          <a:effectLst/>
                        </a:rPr>
                        <a:t>5</a:t>
                      </a:r>
                      <a:r>
                        <a:rPr lang="zh-CN" altLang="en-US" sz="1400" u="none" strike="noStrike" dirty="0">
                          <a:effectLst/>
                        </a:rPr>
                        <a:t>元，迟到</a:t>
                      </a:r>
                      <a:r>
                        <a:rPr lang="en-US" altLang="zh-CN" sz="1400" u="none" strike="noStrike" dirty="0">
                          <a:effectLst/>
                        </a:rPr>
                        <a:t>60</a:t>
                      </a:r>
                      <a:r>
                        <a:rPr lang="zh-CN" altLang="en-US" sz="1400" u="none" strike="noStrike" dirty="0">
                          <a:effectLst/>
                        </a:rPr>
                        <a:t>分钟罚款</a:t>
                      </a:r>
                      <a:r>
                        <a:rPr lang="en-US" altLang="zh-CN" sz="1400" u="none" strike="noStrike" dirty="0">
                          <a:effectLst/>
                        </a:rPr>
                        <a:t>60</a:t>
                      </a:r>
                      <a:r>
                        <a:rPr lang="zh-CN" altLang="en-US" sz="1400" u="none" strike="noStrike" dirty="0">
                          <a:effectLst/>
                        </a:rPr>
                        <a:t>元）作为团建</a:t>
                      </a:r>
                      <a:r>
                        <a:rPr lang="zh-CN" altLang="en-US" sz="1400" u="none" strike="noStrike" dirty="0" smtClean="0">
                          <a:effectLst/>
                        </a:rPr>
                        <a:t>基金。</a:t>
                      </a:r>
                      <a:endParaRPr lang="zh-CN" altLang="en-US" sz="1400" b="0" i="0" u="none" strike="noStrike" dirty="0">
                        <a:solidFill>
                          <a:srgbClr val="000000"/>
                        </a:solidFill>
                        <a:effectLst/>
                        <a:latin typeface="等线" charset="-122"/>
                      </a:endParaRPr>
                    </a:p>
                  </a:txBody>
                  <a:tcPr marL="5842" marR="5842" marT="5842" marB="0" anchor="ctr"/>
                </a:tc>
              </a:tr>
              <a:tr h="75235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4</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未说明原因或未请假，会议未到，本周绩效扣除</a:t>
                      </a:r>
                      <a:r>
                        <a:rPr lang="en-US" altLang="zh-CN" sz="1400" u="none" strike="noStrike" dirty="0">
                          <a:effectLst/>
                        </a:rPr>
                        <a:t>0.1</a:t>
                      </a:r>
                      <a:r>
                        <a:rPr lang="zh-CN" altLang="en-US" sz="1400" u="none" strike="noStrike" dirty="0">
                          <a:effectLst/>
                        </a:rPr>
                        <a:t>分，并罚款与会议时间分钟数对等的人名币。作为团建基金。</a:t>
                      </a:r>
                      <a:endParaRPr lang="zh-CN" altLang="en-US" sz="1400" b="0" i="0" u="none" strike="noStrike" dirty="0">
                        <a:solidFill>
                          <a:srgbClr val="000000"/>
                        </a:solidFill>
                        <a:effectLst/>
                        <a:latin typeface="等线" charset="-122"/>
                      </a:endParaRPr>
                    </a:p>
                  </a:txBody>
                  <a:tcPr marL="5842" marR="5842" marT="5842" marB="0" anchor="ctr"/>
                </a:tc>
              </a:tr>
              <a:tr h="72920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5.</a:t>
                      </a:r>
                      <a:r>
                        <a:rPr lang="zh-CN" altLang="en-US" sz="1400" u="none" strike="noStrike" dirty="0" smtClean="0">
                          <a:effectLst/>
                        </a:rPr>
                        <a:t> 小组</a:t>
                      </a:r>
                      <a:r>
                        <a:rPr lang="zh-CN" altLang="en-US" sz="1400" u="none" strike="noStrike" dirty="0">
                          <a:effectLst/>
                        </a:rPr>
                        <a:t>微信群（组名为</a:t>
                      </a:r>
                      <a:r>
                        <a:rPr lang="en-US" altLang="zh-CN" sz="1400" u="none" strike="noStrike" dirty="0">
                          <a:effectLst/>
                        </a:rPr>
                        <a:t>G12💅</a:t>
                      </a:r>
                      <a:r>
                        <a:rPr lang="zh-CN" altLang="en-US" sz="1400" u="none" strike="noStrike" dirty="0">
                          <a:effectLst/>
                        </a:rPr>
                        <a:t>）内，组长</a:t>
                      </a:r>
                      <a:r>
                        <a:rPr lang="zh-CN" altLang="en-US" sz="1400" u="none" strike="noStrike" dirty="0" smtClean="0">
                          <a:effectLst/>
                        </a:rPr>
                        <a:t>发布 </a:t>
                      </a:r>
                      <a:r>
                        <a:rPr lang="en-US" altLang="zh-CN" sz="1400" b="1" u="none" strike="noStrike" dirty="0" smtClean="0">
                          <a:effectLst/>
                        </a:rPr>
                        <a:t>@</a:t>
                      </a:r>
                      <a:r>
                        <a:rPr lang="zh-CN" altLang="en-US" sz="1400" b="1" u="none" strike="noStrike" dirty="0">
                          <a:effectLst/>
                        </a:rPr>
                        <a:t>所有人 </a:t>
                      </a:r>
                      <a:r>
                        <a:rPr lang="zh-CN" altLang="en-US" sz="1400" u="none" strike="noStrike" dirty="0">
                          <a:effectLst/>
                        </a:rPr>
                        <a:t>消息时，无特殊情况超过</a:t>
                      </a:r>
                      <a:r>
                        <a:rPr lang="en-US" altLang="zh-CN" sz="1400" u="none" strike="noStrike" dirty="0">
                          <a:effectLst/>
                        </a:rPr>
                        <a:t>15</a:t>
                      </a:r>
                      <a:r>
                        <a:rPr lang="zh-CN" altLang="en-US" sz="1400" u="none" strike="noStrike" dirty="0">
                          <a:effectLst/>
                        </a:rPr>
                        <a:t>分钟未回复，一次扣除</a:t>
                      </a:r>
                      <a:r>
                        <a:rPr lang="en-US" altLang="zh-CN" sz="1400" u="none" strike="noStrike" dirty="0">
                          <a:effectLst/>
                        </a:rPr>
                        <a:t>0.02</a:t>
                      </a:r>
                      <a:r>
                        <a:rPr lang="zh-CN" altLang="en-US" sz="1400" u="none" strike="noStrike" dirty="0">
                          <a:effectLst/>
                        </a:rPr>
                        <a:t>分，可无限叠加。</a:t>
                      </a:r>
                      <a:endParaRPr lang="zh-CN" altLang="en-US" sz="1400" b="0" i="0" u="none" strike="noStrike" dirty="0">
                        <a:solidFill>
                          <a:srgbClr val="000000"/>
                        </a:solidFill>
                        <a:effectLst/>
                        <a:latin typeface="等线" charset="-122"/>
                      </a:endParaRPr>
                    </a:p>
                  </a:txBody>
                  <a:tcPr marL="5842" marR="5842" marT="5842" marB="0" anchor="ctr"/>
                </a:tc>
              </a:tr>
              <a:tr h="740780">
                <a:tc>
                  <a:txBody>
                    <a:bodyPr/>
                    <a:lstStyle/>
                    <a:p>
                      <a:pPr algn="l" fontAlgn="ctr"/>
                      <a:endParaRPr lang="zh-CN" altLang="en-US" sz="14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6</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成员在本周工作成果优秀（具体表现为课堂上被杨老师表扬，提交任务近乎完美达到所有指标的情况），视情况本周绩效加</a:t>
                      </a:r>
                      <a:r>
                        <a:rPr lang="en-US" altLang="zh-CN" sz="1400" u="none" strike="noStrike" dirty="0" smtClean="0">
                          <a:effectLst/>
                        </a:rPr>
                        <a:t>0.02-0.05</a:t>
                      </a:r>
                      <a:r>
                        <a:rPr lang="zh-CN" altLang="en-US" sz="1400" u="none" strike="noStrike" dirty="0" smtClean="0">
                          <a:effectLst/>
                        </a:rPr>
                        <a:t>分，总分上限为</a:t>
                      </a:r>
                      <a:r>
                        <a:rPr lang="en-US" altLang="zh-CN" sz="1400" u="none" strike="noStrike" dirty="0" smtClean="0">
                          <a:effectLst/>
                        </a:rPr>
                        <a:t>1.00</a:t>
                      </a:r>
                      <a:r>
                        <a:rPr lang="zh-CN" altLang="en-US" sz="1400" u="none" strike="noStrike" dirty="0" smtClean="0">
                          <a:effectLst/>
                        </a:rPr>
                        <a:t>分。</a:t>
                      </a:r>
                      <a:endParaRPr lang="en-US" altLang="zh-CN" sz="1400" u="none" strike="noStrike" dirty="0" smtClean="0">
                        <a:effectLst/>
                      </a:endParaRPr>
                    </a:p>
                  </a:txBody>
                  <a:tcPr marL="5842" marR="5842" marT="5842" marB="0" anchor="ctr"/>
                </a:tc>
              </a:tr>
              <a:tr h="740780">
                <a:tc>
                  <a:txBody>
                    <a:bodyPr/>
                    <a:lstStyle/>
                    <a:p>
                      <a:pPr algn="l" fontAlgn="ctr"/>
                      <a:r>
                        <a:rPr lang="zh-CN" altLang="en-US" sz="1400" b="1" u="none" strike="noStrike" kern="1200" dirty="0" smtClean="0">
                          <a:solidFill>
                            <a:schemeClr val="dk1"/>
                          </a:solidFill>
                          <a:effectLst/>
                          <a:latin typeface="+mn-lt"/>
                          <a:ea typeface="+mn-ea"/>
                          <a:cs typeface="+mn-cs"/>
                        </a:rPr>
                        <a:t>提交截止</a:t>
                      </a:r>
                      <a:r>
                        <a:rPr lang="zh-CN" altLang="en-US" sz="1400" b="1" u="none" strike="noStrike" kern="1200" dirty="0">
                          <a:solidFill>
                            <a:schemeClr val="dk1"/>
                          </a:solidFill>
                          <a:effectLst/>
                          <a:latin typeface="+mn-lt"/>
                          <a:ea typeface="+mn-ea"/>
                          <a:cs typeface="+mn-cs"/>
                        </a:rPr>
                        <a:t>时间</a:t>
                      </a:r>
                      <a:r>
                        <a:rPr lang="zh-CN" altLang="en-US" sz="1400" u="none" strike="noStrike" kern="1200" dirty="0">
                          <a:solidFill>
                            <a:schemeClr val="dk1"/>
                          </a:solidFill>
                          <a:effectLst/>
                          <a:latin typeface="+mn-lt"/>
                          <a:ea typeface="+mn-ea"/>
                          <a:cs typeface="+mn-cs"/>
                        </a:rPr>
                        <a:t>：</a:t>
                      </a:r>
                    </a:p>
                  </a:txBody>
                  <a:tcPr marL="6350" marR="6350" marT="6350" marB="0" anchor="ctr"/>
                </a:tc>
                <a:tc>
                  <a:txBody>
                    <a:bodyPr/>
                    <a:lstStyle/>
                    <a:p>
                      <a:pPr algn="just" fontAlgn="ctr"/>
                      <a:r>
                        <a:rPr lang="zh-CN" altLang="en-US" sz="1400" u="none" strike="noStrike" kern="1200" dirty="0">
                          <a:solidFill>
                            <a:schemeClr val="dk1"/>
                          </a:solidFill>
                          <a:effectLst/>
                          <a:latin typeface="+mn-lt"/>
                          <a:ea typeface="+mn-ea"/>
                          <a:cs typeface="+mn-cs"/>
                        </a:rPr>
                        <a:t>没有特殊标注的任务的截止时间统一为每周日中午</a:t>
                      </a:r>
                      <a:r>
                        <a:rPr lang="en-US" altLang="zh-CN" sz="1400" u="none" strike="noStrike" kern="1200" dirty="0" smtClean="0">
                          <a:solidFill>
                            <a:schemeClr val="dk1"/>
                          </a:solidFill>
                          <a:effectLst/>
                          <a:latin typeface="+mn-lt"/>
                          <a:ea typeface="+mn-ea"/>
                          <a:cs typeface="+mn-cs"/>
                        </a:rPr>
                        <a:t>12:00</a:t>
                      </a:r>
                      <a:r>
                        <a:rPr lang="zh-CN" altLang="en-US" sz="1400" u="none" strike="noStrike" kern="1200" dirty="0" smtClean="0">
                          <a:solidFill>
                            <a:schemeClr val="dk1"/>
                          </a:solidFill>
                          <a:effectLst/>
                          <a:latin typeface="+mn-lt"/>
                          <a:ea typeface="+mn-ea"/>
                          <a:cs typeface="+mn-cs"/>
                        </a:rPr>
                        <a:t>，特殊情况视标注而定。</a:t>
                      </a:r>
                      <a:endParaRPr lang="en-US" altLang="zh-CN" sz="1400" u="none" strike="noStrike" kern="1200" dirty="0">
                        <a:solidFill>
                          <a:schemeClr val="dk1"/>
                        </a:solidFill>
                        <a:effectLst/>
                        <a:latin typeface="+mn-lt"/>
                        <a:ea typeface="+mn-ea"/>
                        <a:cs typeface="+mn-cs"/>
                      </a:endParaRPr>
                    </a:p>
                  </a:txBody>
                  <a:tcPr marL="6350" marR="6350" marT="6350" marB="0" anchor="ctr"/>
                </a:tc>
              </a:tr>
            </a:tbl>
          </a:graphicData>
        </a:graphic>
      </p:graphicFrame>
    </p:spTree>
    <p:extLst>
      <p:ext uri="{BB962C8B-B14F-4D97-AF65-F5344CB8AC3E}">
        <p14:creationId xmlns:p14="http://schemas.microsoft.com/office/powerpoint/2010/main" val="2076992787"/>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nvGraphicFramePr>
        <p:xfrm>
          <a:off x="6468382" y="2495007"/>
          <a:ext cx="5264150" cy="2656006"/>
        </p:xfrm>
        <a:graphic>
          <a:graphicData uri="http://schemas.openxmlformats.org/drawingml/2006/table">
            <a:tbl>
              <a:tblPr firstRow="1" firstCol="1" bandRow="1">
                <a:tableStyleId>{5C22544A-7EE6-4342-B048-85BDC9FD1C3A}</a:tableStyleId>
              </a:tblPr>
              <a:tblGrid>
                <a:gridCol w="807629"/>
                <a:gridCol w="4456521"/>
              </a:tblGrid>
              <a:tr h="298678">
                <a:tc>
                  <a:txBody>
                    <a:bodyPr/>
                    <a:lstStyle/>
                    <a:p>
                      <a:pPr algn="just">
                        <a:spcAft>
                          <a:spcPts val="0"/>
                        </a:spcAft>
                      </a:pPr>
                      <a:r>
                        <a:rPr lang="zh-CN" sz="1400" kern="100" dirty="0">
                          <a:effectLst/>
                        </a:rPr>
                        <a:t>姓名</a:t>
                      </a:r>
                      <a:endParaRPr lang="zh-CN" sz="1200" kern="100" dirty="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任务</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刘祺</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需求工程项目计划创建及修改，文档审核， </a:t>
                      </a:r>
                      <a:r>
                        <a:rPr lang="en-US" sz="1400" kern="100" dirty="0" err="1">
                          <a:effectLst/>
                        </a:rPr>
                        <a:t>ppt</a:t>
                      </a:r>
                      <a:r>
                        <a:rPr lang="zh-CN" sz="1400" kern="100" dirty="0">
                          <a:effectLst/>
                        </a:rPr>
                        <a:t>辅助制作，干系人活动控制</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陈铭阳</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配置管理，文档管理，</a:t>
                      </a:r>
                      <a:r>
                        <a:rPr lang="en-US" sz="1400" kern="100" dirty="0" err="1">
                          <a:effectLst/>
                        </a:rPr>
                        <a:t>ppt</a:t>
                      </a:r>
                      <a:r>
                        <a:rPr lang="zh-CN" sz="1400" kern="100" dirty="0">
                          <a:effectLst/>
                        </a:rPr>
                        <a:t>制作及修改，初步原型界面制作及修改 </a:t>
                      </a:r>
                      <a:endParaRPr lang="zh-CN" sz="1200" kern="100" dirty="0">
                        <a:effectLst/>
                        <a:latin typeface="Times New Roman" charset="0"/>
                        <a:ea typeface="宋体" charset="-122"/>
                      </a:endParaRPr>
                    </a:p>
                  </a:txBody>
                  <a:tcPr marL="68580" marR="68580" marT="0" marB="0"/>
                </a:tc>
              </a:tr>
              <a:tr h="494404">
                <a:tc>
                  <a:txBody>
                    <a:bodyPr/>
                    <a:lstStyle/>
                    <a:p>
                      <a:pPr algn="just">
                        <a:spcAft>
                          <a:spcPts val="0"/>
                        </a:spcAft>
                      </a:pPr>
                      <a:r>
                        <a:rPr lang="zh-CN" sz="1400" kern="100">
                          <a:effectLst/>
                        </a:rPr>
                        <a:t>赵佳锋</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甘特图创建及修改，项目章程，</a:t>
                      </a:r>
                      <a:r>
                        <a:rPr lang="en-US" sz="1400" kern="100" dirty="0" err="1">
                          <a:effectLst/>
                        </a:rPr>
                        <a:t>ppt</a:t>
                      </a:r>
                      <a:r>
                        <a:rPr lang="zh-CN" sz="1400" kern="100" dirty="0">
                          <a:effectLst/>
                        </a:rPr>
                        <a:t>辅助制作，可行性分析报告修改</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赵唯皓</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可行性分析报告创建，甘特图修改，需求工程项目计划修改，</a:t>
                      </a:r>
                      <a:r>
                        <a:rPr lang="en-US" sz="1400" kern="100" dirty="0" err="1">
                          <a:effectLst/>
                        </a:rPr>
                        <a:t>ppt</a:t>
                      </a:r>
                      <a:r>
                        <a:rPr lang="zh-CN" sz="1400" kern="100" dirty="0">
                          <a:effectLst/>
                        </a:rPr>
                        <a:t>辅助制作</a:t>
                      </a:r>
                      <a:endParaRPr lang="zh-CN" sz="1200" kern="100" dirty="0">
                        <a:effectLst/>
                        <a:latin typeface="Times New Roman" charset="0"/>
                        <a:ea typeface="宋体" charset="-122"/>
                      </a:endParaRPr>
                    </a:p>
                  </a:txBody>
                  <a:tcPr marL="68580" marR="68580" marT="0" marB="0"/>
                </a:tc>
              </a:tr>
              <a:tr h="582764">
                <a:tc>
                  <a:txBody>
                    <a:bodyPr/>
                    <a:lstStyle/>
                    <a:p>
                      <a:pPr algn="just">
                        <a:spcAft>
                          <a:spcPts val="0"/>
                        </a:spcAft>
                      </a:pPr>
                      <a:r>
                        <a:rPr lang="zh-CN" sz="1400" kern="100">
                          <a:effectLst/>
                        </a:rPr>
                        <a:t>蓝舒雯</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会议纪要，</a:t>
                      </a:r>
                      <a:r>
                        <a:rPr lang="en-US" sz="1400" kern="100" dirty="0">
                          <a:effectLst/>
                        </a:rPr>
                        <a:t>WBS</a:t>
                      </a:r>
                      <a:r>
                        <a:rPr lang="zh-CN" sz="1400" kern="100" dirty="0">
                          <a:effectLst/>
                        </a:rPr>
                        <a:t>结构图，</a:t>
                      </a:r>
                      <a:r>
                        <a:rPr lang="en-US" sz="1400" kern="100" dirty="0">
                          <a:effectLst/>
                        </a:rPr>
                        <a:t>OBS</a:t>
                      </a:r>
                      <a:r>
                        <a:rPr lang="zh-CN" sz="1400" kern="100" dirty="0">
                          <a:effectLst/>
                        </a:rPr>
                        <a:t>结构图，</a:t>
                      </a:r>
                      <a:r>
                        <a:rPr lang="en-US" sz="1400" kern="100" dirty="0" err="1">
                          <a:effectLst/>
                        </a:rPr>
                        <a:t>ppt</a:t>
                      </a:r>
                      <a:r>
                        <a:rPr lang="zh-CN" sz="1400" kern="100" dirty="0">
                          <a:effectLst/>
                        </a:rPr>
                        <a:t>辅助制作，需求工程项目计划修改</a:t>
                      </a:r>
                      <a:endParaRPr lang="zh-CN" sz="12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314951596"/>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7737021" y="2018212"/>
            <a:ext cx="3445328" cy="400110"/>
          </a:xfrm>
          <a:prstGeom prst="rect">
            <a:avLst/>
          </a:prstGeom>
          <a:noFill/>
        </p:spPr>
        <p:txBody>
          <a:bodyPr wrap="square" rtlCol="0">
            <a:spAutoFit/>
          </a:bodyPr>
          <a:lstStyle/>
          <a:p>
            <a:r>
              <a:rPr kumimoji="1" lang="zh-CN" altLang="en-US" sz="2000" dirty="0" smtClean="0">
                <a:latin typeface="SimHei" charset="-122"/>
                <a:ea typeface="SimHei" charset="-122"/>
                <a:cs typeface="SimHei" charset="-122"/>
              </a:rPr>
              <a:t>前七周绩效评价</a:t>
            </a:r>
            <a:endParaRPr kumimoji="1" lang="zh-CN" altLang="en-US" sz="2000" dirty="0">
              <a:latin typeface="SimHei" charset="-122"/>
              <a:ea typeface="SimHei" charset="-122"/>
              <a:cs typeface="SimHei" charset="-122"/>
            </a:endParaRPr>
          </a:p>
        </p:txBody>
      </p:sp>
      <p:pic>
        <p:nvPicPr>
          <p:cNvPr id="3" name="图片 2"/>
          <p:cNvPicPr>
            <a:picLocks noChangeAspect="1"/>
          </p:cNvPicPr>
          <p:nvPr/>
        </p:nvPicPr>
        <p:blipFill>
          <a:blip r:embed="rId3"/>
          <a:stretch>
            <a:fillRect/>
          </a:stretch>
        </p:blipFill>
        <p:spPr>
          <a:xfrm>
            <a:off x="6609144" y="2867521"/>
            <a:ext cx="4573205" cy="2357322"/>
          </a:xfrm>
          <a:prstGeom prst="rect">
            <a:avLst/>
          </a:prstGeom>
        </p:spPr>
      </p:pic>
      <p:sp>
        <p:nvSpPr>
          <p:cNvPr id="2" name="矩形 1"/>
          <p:cNvSpPr/>
          <p:nvPr/>
        </p:nvSpPr>
        <p:spPr>
          <a:xfrm>
            <a:off x="6376371" y="5489376"/>
            <a:ext cx="4493538" cy="307777"/>
          </a:xfrm>
          <a:prstGeom prst="rect">
            <a:avLst/>
          </a:prstGeom>
        </p:spPr>
        <p:txBody>
          <a:bodyPr wrap="none">
            <a:spAutoFit/>
          </a:bodyPr>
          <a:lstStyle/>
          <a:p>
            <a:r>
              <a:rPr kumimoji="1" lang="zh-CN" altLang="en-US" sz="1400" dirty="0" smtClean="0">
                <a:latin typeface="SimHei" charset="-122"/>
                <a:ea typeface="SimHei" charset="-122"/>
                <a:cs typeface="SimHei" charset="-122"/>
              </a:rPr>
              <a:t>平均值</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（组员在前七周每周绩效评价的分值的和）</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 </a:t>
            </a:r>
            <a:r>
              <a:rPr kumimoji="1" lang="en-US" altLang="zh-CN" sz="1400" dirty="0" smtClean="0">
                <a:latin typeface="SimHei" charset="-122"/>
                <a:ea typeface="SimHei" charset="-122"/>
                <a:cs typeface="SimHei" charset="-122"/>
              </a:rPr>
              <a:t>7</a:t>
            </a:r>
            <a:endParaRPr kumimoji="1" lang="zh-CN" altLang="en-US" sz="1400" dirty="0">
              <a:latin typeface="SimHei" charset="-122"/>
              <a:ea typeface="SimHei" charset="-122"/>
              <a:cs typeface="SimHei" charset="-122"/>
            </a:endParaRPr>
          </a:p>
        </p:txBody>
      </p:sp>
    </p:spTree>
    <p:extLst>
      <p:ext uri="{BB962C8B-B14F-4D97-AF65-F5344CB8AC3E}">
        <p14:creationId xmlns:p14="http://schemas.microsoft.com/office/powerpoint/2010/main" val="67108912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项目相关信息</a:t>
            </a:r>
          </a:p>
        </p:txBody>
      </p:sp>
      <p:sp>
        <p:nvSpPr>
          <p:cNvPr id="3" name="矩形 2">
            <a:extLst>
              <a:ext uri="{FF2B5EF4-FFF2-40B4-BE49-F238E27FC236}">
                <a16:creationId xmlns:a16="http://schemas.microsoft.com/office/drawing/2014/main" xmlns="" id="{BB9DAB1F-DD55-42E0-AA04-8E72737F8B1A}"/>
              </a:ext>
            </a:extLst>
          </p:cNvPr>
          <p:cNvSpPr/>
          <p:nvPr/>
        </p:nvSpPr>
        <p:spPr>
          <a:xfrm>
            <a:off x="3037113" y="2844187"/>
            <a:ext cx="7427090" cy="1477328"/>
          </a:xfrm>
          <a:prstGeom prst="rect">
            <a:avLst/>
          </a:prstGeom>
        </p:spPr>
        <p:txBody>
          <a:bodyPr wrap="square">
            <a:spAutoFit/>
          </a:bodyPr>
          <a:lstStyle/>
          <a:p>
            <a:pPr indent="266700">
              <a:spcAft>
                <a:spcPts val="0"/>
              </a:spcAft>
            </a:pPr>
            <a:r>
              <a:rPr lang="zh-CN" altLang="zh-CN" dirty="0">
                <a:latin typeface="微软雅黑" panose="020B0503020204020204" pitchFamily="34" charset="-122"/>
                <a:ea typeface="微软雅黑" panose="020B0503020204020204" pitchFamily="34" charset="-122"/>
              </a:rPr>
              <a:t>项目名称： </a:t>
            </a:r>
            <a:r>
              <a:rPr lang="zh-CN" altLang="zh-CN" dirty="0" smtClean="0">
                <a:latin typeface="微软雅黑" panose="020B0503020204020204" pitchFamily="34" charset="-122"/>
                <a:ea typeface="微软雅黑" panose="020B0503020204020204" pitchFamily="34" charset="-122"/>
              </a:rPr>
              <a:t>软件</a:t>
            </a:r>
            <a:r>
              <a:rPr lang="zh-CN" altLang="zh-CN" dirty="0">
                <a:latin typeface="微软雅黑" panose="020B0503020204020204" pitchFamily="34" charset="-122"/>
                <a:ea typeface="微软雅黑" panose="020B0503020204020204" pitchFamily="34" charset="-122"/>
              </a:rPr>
              <a:t>工程系列课程教学辅助</a:t>
            </a:r>
            <a:r>
              <a:rPr lang="zh-CN" altLang="zh-CN" dirty="0" smtClean="0">
                <a:latin typeface="微软雅黑" panose="020B0503020204020204" pitchFamily="34" charset="-122"/>
                <a:ea typeface="微软雅黑" panose="020B0503020204020204" pitchFamily="34" charset="-122"/>
              </a:rPr>
              <a:t>网站</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需求</a:t>
            </a:r>
            <a:r>
              <a:rPr lang="zh-CN" altLang="en-US" dirty="0" smtClean="0">
                <a:latin typeface="微软雅黑" panose="020B0503020204020204" pitchFamily="34" charset="-122"/>
                <a:ea typeface="微软雅黑" panose="020B0503020204020204" pitchFamily="34" charset="-122"/>
              </a:rPr>
              <a:t>工程子项目</a:t>
            </a:r>
            <a:endParaRPr lang="en-US" altLang="zh-CN" dirty="0" smtClean="0">
              <a:latin typeface="微软雅黑" panose="020B0503020204020204" pitchFamily="34" charset="-122"/>
              <a:ea typeface="微软雅黑" panose="020B0503020204020204" pitchFamily="34" charset="-122"/>
            </a:endParaRPr>
          </a:p>
          <a:p>
            <a:pPr indent="266700">
              <a:spcAft>
                <a:spcPts val="0"/>
              </a:spcAft>
            </a:pPr>
            <a:r>
              <a:rPr lang="zh-CN" altLang="zh-CN" dirty="0" smtClean="0">
                <a:latin typeface="微软雅黑" panose="020B0503020204020204" pitchFamily="34" charset="-122"/>
                <a:ea typeface="微软雅黑" panose="020B0503020204020204" pitchFamily="34" charset="-122"/>
              </a:rPr>
              <a:t>项目</a:t>
            </a:r>
            <a:r>
              <a:rPr lang="zh-CN" altLang="zh-CN" dirty="0">
                <a:latin typeface="微软雅黑" panose="020B0503020204020204" pitchFamily="34" charset="-122"/>
                <a:ea typeface="微软雅黑" panose="020B0503020204020204" pitchFamily="34" charset="-122"/>
              </a:rPr>
              <a:t>发起者：侯宏仑老师、杨枨老师</a:t>
            </a:r>
          </a:p>
          <a:p>
            <a:pPr indent="266700">
              <a:spcAft>
                <a:spcPts val="0"/>
              </a:spcAft>
            </a:pPr>
            <a:r>
              <a:rPr lang="zh-CN" altLang="zh-CN" dirty="0">
                <a:latin typeface="微软雅黑" panose="020B0503020204020204" pitchFamily="34" charset="-122"/>
                <a:ea typeface="微软雅黑" panose="020B0503020204020204" pitchFamily="34" charset="-122"/>
              </a:rPr>
              <a:t>项目实施者：刘祺、陈铭阳、赵唯皓、赵佳锋、蓝舒雯</a:t>
            </a:r>
          </a:p>
          <a:p>
            <a:pPr indent="266700">
              <a:spcAft>
                <a:spcPts val="0"/>
              </a:spcAft>
            </a:pPr>
            <a:r>
              <a:rPr lang="zh-CN" altLang="zh-CN" dirty="0">
                <a:latin typeface="微软雅黑" panose="020B0503020204020204" pitchFamily="34" charset="-122"/>
                <a:ea typeface="微软雅黑" panose="020B0503020204020204" pitchFamily="34" charset="-122"/>
              </a:rPr>
              <a:t>项目开始时间：</a:t>
            </a:r>
            <a:r>
              <a:rPr lang="en-US" altLang="zh-CN" dirty="0">
                <a:latin typeface="微软雅黑" panose="020B0503020204020204" pitchFamily="34" charset="-122"/>
                <a:ea typeface="微软雅黑" panose="020B0503020204020204" pitchFamily="34" charset="-122"/>
              </a:rPr>
              <a:t>2018</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日</a:t>
            </a:r>
          </a:p>
          <a:p>
            <a:pPr indent="266700">
              <a:spcAft>
                <a:spcPts val="0"/>
              </a:spcAft>
            </a:pPr>
            <a:r>
              <a:rPr lang="zh-CN" altLang="zh-CN" dirty="0">
                <a:latin typeface="微软雅黑" panose="020B0503020204020204" pitchFamily="34" charset="-122"/>
                <a:ea typeface="微软雅黑" panose="020B0503020204020204" pitchFamily="34" charset="-122"/>
              </a:rPr>
              <a:t>项目截至时间：</a:t>
            </a:r>
            <a:r>
              <a:rPr lang="en-US" altLang="zh-CN" dirty="0">
                <a:latin typeface="微软雅黑" panose="020B0503020204020204" pitchFamily="34" charset="-122"/>
                <a:ea typeface="微软雅黑" panose="020B0503020204020204" pitchFamily="34" charset="-122"/>
              </a:rPr>
              <a:t>2019</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13</a:t>
            </a:r>
            <a:r>
              <a:rPr lang="zh-CN" altLang="zh-CN" dirty="0" smtClean="0">
                <a:latin typeface="微软雅黑" panose="020B0503020204020204" pitchFamily="34" charset="-122"/>
                <a:ea typeface="微软雅黑" panose="020B0503020204020204" pitchFamily="34" charset="-122"/>
              </a:rPr>
              <a:t>日</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9864678"/>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a16="http://schemas.microsoft.com/office/drawing/2014/main" xmlns=""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a16="http://schemas.microsoft.com/office/drawing/2014/main" xmlns=""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a16="http://schemas.microsoft.com/office/drawing/2014/main" xmlns=""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12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a16="http://schemas.microsoft.com/office/drawing/2014/main" xmlns=""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0">
              <a:extLst>
                <a:ext uri="{FF2B5EF4-FFF2-40B4-BE49-F238E27FC236}">
                  <a16:creationId xmlns:a16="http://schemas.microsoft.com/office/drawing/2014/main" xmlns=""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a16="http://schemas.microsoft.com/office/drawing/2014/main" xmlns=""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429263"/>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105613" y="835825"/>
            <a:ext cx="9970217" cy="4944408"/>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83549" y="1121232"/>
            <a:ext cx="89597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buAutoNum type="arabicPeriod"/>
            </a:pPr>
            <a:r>
              <a:rPr lang="en-US" altLang="zh-CN" sz="2000" dirty="0" smtClean="0">
                <a:solidFill>
                  <a:schemeClr val="bg1"/>
                </a:solidFill>
                <a:sym typeface="Arial" panose="020B0604020202020204" pitchFamily="34" charset="0"/>
              </a:rPr>
              <a:t>《</a:t>
            </a:r>
            <a:r>
              <a:rPr lang="mr-IN" altLang="zh-CN" sz="2000" dirty="0">
                <a:solidFill>
                  <a:schemeClr val="bg1"/>
                </a:solidFill>
                <a:sym typeface="Arial" panose="020B0604020202020204" pitchFamily="34" charset="0"/>
              </a:rPr>
              <a:t>C2-PRD-</a:t>
            </a:r>
            <a:r>
              <a:rPr lang="zh-CN" altLang="mr-IN" sz="2000" dirty="0">
                <a:solidFill>
                  <a:schemeClr val="bg1"/>
                </a:solidFill>
                <a:sym typeface="Arial" panose="020B0604020202020204" pitchFamily="34" charset="0"/>
              </a:rPr>
              <a:t>项目描述</a:t>
            </a:r>
            <a:r>
              <a:rPr lang="mr-IN" altLang="zh-CN" sz="2000" dirty="0">
                <a:solidFill>
                  <a:schemeClr val="bg1"/>
                </a:solidFill>
                <a:sym typeface="Arial" panose="020B0604020202020204" pitchFamily="34" charset="0"/>
              </a:rPr>
              <a:t>-2018</a:t>
            </a:r>
            <a:r>
              <a:rPr lang="en-US" altLang="zh-CN" sz="2000" dirty="0" smtClean="0">
                <a:solidFill>
                  <a:schemeClr val="bg1"/>
                </a:solidFill>
                <a:sym typeface="Arial" panose="020B0604020202020204" pitchFamily="34" charset="0"/>
              </a:rPr>
              <a:t>》</a:t>
            </a:r>
          </a:p>
          <a:p>
            <a:pPr marL="457200" lvl="0" indent="-457200">
              <a:buAutoNum type="arabicPeriod"/>
            </a:pPr>
            <a:endParaRPr lang="en-US" altLang="zh-CN" sz="2000" dirty="0">
              <a:solidFill>
                <a:schemeClr val="bg1"/>
              </a:solidFill>
              <a:sym typeface="Arial" panose="020B0604020202020204" pitchFamily="34" charset="0"/>
            </a:endParaRPr>
          </a:p>
          <a:p>
            <a:r>
              <a:rPr lang="en-US" altLang="zh-CN" sz="2000" dirty="0" smtClean="0">
                <a:solidFill>
                  <a:schemeClr val="bg1"/>
                </a:solidFill>
              </a:rPr>
              <a:t>2.</a:t>
            </a:r>
            <a:r>
              <a:rPr lang="zh-CN" altLang="zh-CN" sz="2000" dirty="0" smtClean="0">
                <a:solidFill>
                  <a:schemeClr val="bg1"/>
                </a:solidFill>
              </a:rPr>
              <a:t>《</a:t>
            </a:r>
            <a:r>
              <a:rPr lang="en-US" altLang="zh-CN" sz="2000" dirty="0">
                <a:solidFill>
                  <a:schemeClr val="bg1"/>
                </a:solidFill>
              </a:rPr>
              <a:t>IT</a:t>
            </a:r>
            <a:r>
              <a:rPr lang="zh-CN" altLang="zh-CN" sz="2000" dirty="0">
                <a:solidFill>
                  <a:schemeClr val="bg1"/>
                </a:solidFill>
              </a:rPr>
              <a:t>项目管理（原书第八版）》出版社：机械工业出版社 ，作者（美）</a:t>
            </a:r>
            <a:r>
              <a:rPr lang="en-US" altLang="zh-CN" sz="2000" dirty="0">
                <a:solidFill>
                  <a:schemeClr val="bg1"/>
                </a:solidFill>
              </a:rPr>
              <a:t>Kathy Schwalbe,</a:t>
            </a:r>
            <a:r>
              <a:rPr lang="zh-CN" altLang="zh-CN" sz="2000" dirty="0">
                <a:solidFill>
                  <a:schemeClr val="bg1"/>
                </a:solidFill>
              </a:rPr>
              <a:t>孙新波，朱珠，贾建锋译。</a:t>
            </a: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3.https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/view/a75f824ecd1755270722192e453610661ed95aba.html9.html</a:t>
            </a:r>
            <a:r>
              <a:rPr lang="zh-CN" altLang="zh-CN" sz="2000" dirty="0" smtClean="0">
                <a:solidFill>
                  <a:schemeClr val="bg1"/>
                </a:solidFill>
              </a:rPr>
              <a:t>《</a:t>
            </a:r>
            <a:r>
              <a:rPr lang="zh-CN" altLang="en-US" sz="2000" dirty="0" smtClean="0">
                <a:solidFill>
                  <a:schemeClr val="bg1"/>
                </a:solidFill>
              </a:rPr>
              <a:t>项目章程模板</a:t>
            </a:r>
            <a:r>
              <a:rPr lang="zh-CN" altLang="zh-CN" sz="2000" dirty="0" smtClean="0">
                <a:solidFill>
                  <a:schemeClr val="bg1"/>
                </a:solidFill>
              </a:rPr>
              <a:t>》 参考日期：</a:t>
            </a:r>
            <a:r>
              <a:rPr lang="en-US" altLang="zh-CN" sz="2000" dirty="0" smtClean="0">
                <a:solidFill>
                  <a:schemeClr val="bg1"/>
                </a:solidFill>
              </a:rPr>
              <a:t>2018-09-28</a:t>
            </a:r>
            <a:endParaRPr lang="zh-CN" altLang="zh-CN" sz="2000" dirty="0" smtClean="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4.https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/view/bbd0b14f87c24028915fc3ce.html</a:t>
            </a:r>
            <a:r>
              <a:rPr lang="zh-CN" altLang="zh-CN" sz="2000" dirty="0">
                <a:solidFill>
                  <a:schemeClr val="bg1"/>
                </a:solidFill>
              </a:rPr>
              <a:t>《需求工程</a:t>
            </a:r>
            <a:r>
              <a:rPr lang="zh-CN" altLang="zh-CN" sz="2000" dirty="0" smtClean="0">
                <a:solidFill>
                  <a:schemeClr val="bg1"/>
                </a:solidFill>
              </a:rPr>
              <a:t>计划模板</a:t>
            </a:r>
            <a:r>
              <a:rPr lang="zh-CN" altLang="zh-CN" sz="2000" dirty="0">
                <a:solidFill>
                  <a:schemeClr val="bg1"/>
                </a:solidFill>
              </a:rPr>
              <a:t>》 参考日期：</a:t>
            </a:r>
            <a:r>
              <a:rPr lang="en-US" altLang="zh-CN" sz="2000" dirty="0">
                <a:solidFill>
                  <a:schemeClr val="bg1"/>
                </a:solidFill>
              </a:rPr>
              <a:t>2018-09-29</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5.2017</a:t>
            </a:r>
            <a:r>
              <a:rPr lang="zh-CN" altLang="zh-CN" sz="2000" dirty="0">
                <a:solidFill>
                  <a:schemeClr val="bg1"/>
                </a:solidFill>
              </a:rPr>
              <a:t>年度杭州市人均收入（每小时） 整合：江亮儒</a:t>
            </a:r>
          </a:p>
          <a:p>
            <a:pPr lvl="0" defTabSz="1216025" fontAlgn="base">
              <a:lnSpc>
                <a:spcPct val="120000"/>
              </a:lnSpc>
              <a:spcBef>
                <a:spcPct val="20000"/>
              </a:spcBef>
              <a:spcAft>
                <a:spcPct val="0"/>
              </a:spcAft>
              <a:defRPr/>
            </a:pP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2000" dirty="0" smtClean="0">
                <a:solidFill>
                  <a:schemeClr val="bg1"/>
                </a:solidFill>
                <a:sym typeface="Arial" panose="020B0604020202020204" pitchFamily="34" charset="0"/>
              </a:rPr>
              <a:t>6</a:t>
            </a:r>
            <a:r>
              <a:rPr lang="zh-CN" altLang="zh-CN" sz="2000" dirty="0">
                <a:solidFill>
                  <a:schemeClr val="bg1"/>
                </a:solidFill>
              </a:rPr>
              <a:t>《软件需求》出版社：清华大学出版社 ，作者：</a:t>
            </a:r>
            <a:r>
              <a:rPr lang="en-US" altLang="zh-CN" sz="2000" dirty="0">
                <a:solidFill>
                  <a:schemeClr val="bg1"/>
                </a:solidFill>
              </a:rPr>
              <a:t> Karl E. </a:t>
            </a:r>
            <a:r>
              <a:rPr lang="en-US" altLang="zh-CN" sz="2000" dirty="0" err="1">
                <a:solidFill>
                  <a:schemeClr val="bg1"/>
                </a:solidFill>
              </a:rPr>
              <a:t>Wiegers</a:t>
            </a:r>
            <a:r>
              <a:rPr lang="en-US" altLang="zh-CN" sz="2000" dirty="0">
                <a:solidFill>
                  <a:schemeClr val="bg1"/>
                </a:solidFill>
              </a:rPr>
              <a:t> </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pPr lvl="0" fontAlgn="base">
              <a:lnSpc>
                <a:spcPct val="120000"/>
              </a:lnSpc>
              <a:spcBef>
                <a:spcPct val="20000"/>
              </a:spcBef>
              <a:spcAft>
                <a:spcPct val="0"/>
              </a:spcAft>
              <a:defRPr/>
            </a:pPr>
            <a:endParaRPr lang="en-US" altLang="zh-CN" sz="2000" dirty="0">
              <a:solidFill>
                <a:schemeClr val="bg1"/>
              </a:solidFill>
              <a:sym typeface="Arial" panose="020B0604020202020204" pitchFamily="34" charset="0"/>
            </a:endParaRPr>
          </a:p>
        </p:txBody>
      </p:sp>
    </p:spTree>
    <p:extLst>
      <p:ext uri="{BB962C8B-B14F-4D97-AF65-F5344CB8AC3E}">
        <p14:creationId xmlns:p14="http://schemas.microsoft.com/office/powerpoint/2010/main" val="1635529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1000"/>
                                        <p:tgtEl>
                                          <p:spTgt spid="6151"/>
                                        </p:tgtEl>
                                      </p:cBhvr>
                                    </p:animEffect>
                                    <p:anim calcmode="lin" valueType="num">
                                      <p:cBhvr>
                                        <p:cTn id="13" dur="1000" fill="hold"/>
                                        <p:tgtEl>
                                          <p:spTgt spid="6151"/>
                                        </p:tgtEl>
                                        <p:attrNameLst>
                                          <p:attrName>ppt_x</p:attrName>
                                        </p:attrNameLst>
                                      </p:cBhvr>
                                      <p:tavLst>
                                        <p:tav tm="0">
                                          <p:val>
                                            <p:strVal val="#ppt_x"/>
                                          </p:val>
                                        </p:tav>
                                        <p:tav tm="100000">
                                          <p:val>
                                            <p:strVal val="#ppt_x"/>
                                          </p:val>
                                        </p:tav>
                                      </p:tavLst>
                                    </p:anim>
                                    <p:anim calcmode="lin" valueType="num">
                                      <p:cBhvr>
                                        <p:cTn id="14"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1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a:extLst>
              <a:ext uri="{FF2B5EF4-FFF2-40B4-BE49-F238E27FC236}">
                <a16:creationId xmlns:a16="http://schemas.microsoft.com/office/drawing/2014/main" xmlns=""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9765251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a16="http://schemas.microsoft.com/office/drawing/2014/main" xmlns="" id="{650AABB2-42CF-4449-9294-842C3B5611F8}"/>
              </a:ext>
            </a:extLst>
          </p:cNvPr>
          <p:cNvSpPr txBox="1">
            <a:spLocks noChangeArrowheads="1"/>
          </p:cNvSpPr>
          <p:nvPr/>
        </p:nvSpPr>
        <p:spPr bwMode="auto">
          <a:xfrm>
            <a:off x="4308066" y="42476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产品</a:t>
            </a:r>
          </a:p>
        </p:txBody>
      </p:sp>
      <p:sp>
        <p:nvSpPr>
          <p:cNvPr id="11" name="文本框 10">
            <a:extLst>
              <a:ext uri="{FF2B5EF4-FFF2-40B4-BE49-F238E27FC236}">
                <a16:creationId xmlns:a16="http://schemas.microsoft.com/office/drawing/2014/main" xmlns="" id="{06307882-6953-4FB7-AB4B-C061A0CB04F0}"/>
              </a:ext>
            </a:extLst>
          </p:cNvPr>
          <p:cNvSpPr txBox="1"/>
          <p:nvPr/>
        </p:nvSpPr>
        <p:spPr>
          <a:xfrm>
            <a:off x="1532392" y="1092656"/>
            <a:ext cx="1800493" cy="369332"/>
          </a:xfrm>
          <a:prstGeom prst="rect">
            <a:avLst/>
          </a:prstGeom>
          <a:noFill/>
        </p:spPr>
        <p:txBody>
          <a:bodyPr wrap="none" rtlCol="0">
            <a:spAutoFit/>
          </a:bodyPr>
          <a:lstStyle/>
          <a:p>
            <a:r>
              <a:rPr kumimoji="1" lang="zh-CN" altLang="en-US" b="1" dirty="0">
                <a:latin typeface="Microsoft YaHei" charset="-122"/>
                <a:ea typeface="Microsoft YaHei" charset="-122"/>
                <a:cs typeface="Microsoft YaHei" charset="-122"/>
              </a:rPr>
              <a:t>需要交付的文件</a:t>
            </a:r>
          </a:p>
        </p:txBody>
      </p:sp>
      <p:graphicFrame>
        <p:nvGraphicFramePr>
          <p:cNvPr id="2" name="表格 1">
            <a:extLst>
              <a:ext uri="{FF2B5EF4-FFF2-40B4-BE49-F238E27FC236}">
                <a16:creationId xmlns:a16="http://schemas.microsoft.com/office/drawing/2014/main" xmlns="" id="{B886CD35-46B2-47DC-B820-0A26D49E9DB1}"/>
              </a:ext>
            </a:extLst>
          </p:cNvPr>
          <p:cNvGraphicFramePr>
            <a:graphicFrameLocks noGrp="1"/>
          </p:cNvGraphicFramePr>
          <p:nvPr>
            <p:extLst>
              <p:ext uri="{D42A27DB-BD31-4B8C-83A1-F6EECF244321}">
                <p14:modId xmlns:p14="http://schemas.microsoft.com/office/powerpoint/2010/main" val="1147996570"/>
              </p:ext>
            </p:extLst>
          </p:nvPr>
        </p:nvGraphicFramePr>
        <p:xfrm>
          <a:off x="3722843" y="1684565"/>
          <a:ext cx="5087288" cy="4389120"/>
        </p:xfrm>
        <a:graphic>
          <a:graphicData uri="http://schemas.openxmlformats.org/drawingml/2006/table">
            <a:tbl>
              <a:tblPr firstRow="1" firstCol="1" bandRow="1">
                <a:tableStyleId>{5C22544A-7EE6-4342-B048-85BDC9FD1C3A}</a:tableStyleId>
              </a:tblPr>
              <a:tblGrid>
                <a:gridCol w="5087288">
                  <a:extLst>
                    <a:ext uri="{9D8B030D-6E8A-4147-A177-3AD203B41FA5}">
                      <a16:colId xmlns:a16="http://schemas.microsoft.com/office/drawing/2014/main" xmlns="" val="3706096187"/>
                    </a:ext>
                  </a:extLst>
                </a:gridCol>
              </a:tblGrid>
              <a:tr h="245084">
                <a:tc>
                  <a:txBody>
                    <a:bodyPr/>
                    <a:lstStyle/>
                    <a:p>
                      <a:pPr>
                        <a:spcAft>
                          <a:spcPts val="0"/>
                        </a:spcAft>
                      </a:pPr>
                      <a:r>
                        <a:rPr lang="zh-CN" sz="3200" dirty="0">
                          <a:effectLst/>
                        </a:rPr>
                        <a:t>《可行性分析报告》</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11962000"/>
                  </a:ext>
                </a:extLst>
              </a:tr>
              <a:tr h="245084">
                <a:tc>
                  <a:txBody>
                    <a:bodyPr/>
                    <a:lstStyle/>
                    <a:p>
                      <a:pPr>
                        <a:spcAft>
                          <a:spcPts val="0"/>
                        </a:spcAft>
                      </a:pPr>
                      <a:r>
                        <a:rPr lang="zh-CN" sz="3200" dirty="0">
                          <a:effectLst/>
                        </a:rPr>
                        <a:t>《项目章程》</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2849897419"/>
                  </a:ext>
                </a:extLst>
              </a:tr>
              <a:tr h="245084">
                <a:tc>
                  <a:txBody>
                    <a:bodyPr/>
                    <a:lstStyle/>
                    <a:p>
                      <a:pPr>
                        <a:spcAft>
                          <a:spcPts val="0"/>
                        </a:spcAft>
                      </a:pPr>
                      <a:r>
                        <a:rPr lang="zh-CN" sz="3200" dirty="0">
                          <a:effectLst/>
                        </a:rPr>
                        <a:t>《</a:t>
                      </a:r>
                      <a:r>
                        <a:rPr lang="zh-CN" sz="3200" dirty="0" smtClean="0">
                          <a:effectLst/>
                        </a:rPr>
                        <a:t>需求</a:t>
                      </a:r>
                      <a:r>
                        <a:rPr lang="zh-CN" sz="3200" b="1" kern="1200" dirty="0" smtClean="0">
                          <a:solidFill>
                            <a:schemeClr val="lt1"/>
                          </a:solidFill>
                          <a:effectLst/>
                          <a:latin typeface="+mn-lt"/>
                          <a:ea typeface="+mn-ea"/>
                          <a:cs typeface="+mn-cs"/>
                        </a:rPr>
                        <a:t>工程</a:t>
                      </a:r>
                      <a:r>
                        <a:rPr lang="zh-CN" altLang="en-US" sz="3200" b="1" kern="1200" dirty="0" smtClean="0">
                          <a:solidFill>
                            <a:schemeClr val="lt1"/>
                          </a:solidFill>
                          <a:effectLst/>
                          <a:latin typeface="+mn-lt"/>
                          <a:ea typeface="+mn-ea"/>
                          <a:cs typeface="+mn-cs"/>
                        </a:rPr>
                        <a:t>项目</a:t>
                      </a:r>
                      <a:r>
                        <a:rPr lang="zh-CN" sz="3200" dirty="0" smtClean="0">
                          <a:effectLst/>
                        </a:rPr>
                        <a:t>计划</a:t>
                      </a:r>
                      <a:r>
                        <a:rPr lang="zh-CN" sz="3200" dirty="0">
                          <a:effectLst/>
                        </a:rPr>
                        <a:t>》</a:t>
                      </a:r>
                      <a:endParaRPr lang="en-US" altLang="zh-CN" sz="3200" dirty="0">
                        <a:effectLst/>
                      </a:endParaRPr>
                    </a:p>
                  </a:txBody>
                  <a:tcPr marL="68580" marR="68580" marT="0" marB="0"/>
                </a:tc>
                <a:extLst>
                  <a:ext uri="{0D108BD9-81ED-4DB2-BD59-A6C34878D82A}">
                    <a16:rowId xmlns:a16="http://schemas.microsoft.com/office/drawing/2014/main" xmlns="" val="3855431932"/>
                  </a:ext>
                </a:extLst>
              </a:tr>
              <a:tr h="0">
                <a:tc>
                  <a:txBody>
                    <a:bodyPr/>
                    <a:lstStyle/>
                    <a:p>
                      <a:pPr>
                        <a:spcAft>
                          <a:spcPts val="0"/>
                        </a:spcAft>
                      </a:pPr>
                      <a:r>
                        <a:rPr lang="en-US" altLang="zh-CN" sz="3200" dirty="0">
                          <a:effectLst/>
                        </a:rPr>
                        <a:t>《</a:t>
                      </a:r>
                      <a:r>
                        <a:rPr lang="zh-CN" altLang="en-US" sz="3200" dirty="0">
                          <a:effectLst/>
                        </a:rPr>
                        <a:t>愿景与范围文档</a:t>
                      </a:r>
                      <a:r>
                        <a:rPr lang="en-US" altLang="zh-CN" sz="3200" dirty="0">
                          <a:effectLst/>
                        </a:rPr>
                        <a:t>》</a:t>
                      </a:r>
                    </a:p>
                  </a:txBody>
                  <a:tcPr marL="68580" marR="68580" marT="0" marB="0"/>
                </a:tc>
                <a:extLst>
                  <a:ext uri="{0D108BD9-81ED-4DB2-BD59-A6C34878D82A}">
                    <a16:rowId xmlns:a16="http://schemas.microsoft.com/office/drawing/2014/main" xmlns="" val="29035226"/>
                  </a:ext>
                </a:extLst>
              </a:tr>
              <a:tr h="245084">
                <a:tc>
                  <a:txBody>
                    <a:bodyPr/>
                    <a:lstStyle/>
                    <a:p>
                      <a:pPr>
                        <a:spcAft>
                          <a:spcPts val="0"/>
                        </a:spcAft>
                      </a:pPr>
                      <a:r>
                        <a:rPr lang="en-US" altLang="zh-CN" sz="3200" dirty="0">
                          <a:effectLst/>
                        </a:rPr>
                        <a:t>《</a:t>
                      </a:r>
                      <a:r>
                        <a:rPr lang="zh-CN" altLang="en-US" sz="3200" dirty="0">
                          <a:effectLst/>
                        </a:rPr>
                        <a:t>用例文档</a:t>
                      </a:r>
                      <a:r>
                        <a:rPr lang="en-US" altLang="zh-CN" sz="3200" dirty="0">
                          <a:effectLst/>
                        </a:rPr>
                        <a:t>》</a:t>
                      </a:r>
                    </a:p>
                  </a:txBody>
                  <a:tcPr marL="68580" marR="68580" marT="0" marB="0"/>
                </a:tc>
                <a:extLst>
                  <a:ext uri="{0D108BD9-81ED-4DB2-BD59-A6C34878D82A}">
                    <a16:rowId xmlns:a16="http://schemas.microsoft.com/office/drawing/2014/main" xmlns="" val="4022887873"/>
                  </a:ext>
                </a:extLst>
              </a:tr>
              <a:tr h="245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3200" dirty="0">
                          <a:effectLst/>
                        </a:rPr>
                        <a:t>《</a:t>
                      </a:r>
                      <a:r>
                        <a:rPr lang="zh-CN" altLang="en-US" sz="3200" dirty="0">
                          <a:effectLst/>
                        </a:rPr>
                        <a:t>原型界面</a:t>
                      </a:r>
                      <a:r>
                        <a:rPr lang="zh-CN" altLang="zh-CN" sz="3200" dirty="0">
                          <a:effectLst/>
                        </a:rPr>
                        <a:t>》</a:t>
                      </a:r>
                      <a:endParaRPr lang="en-US" altLang="zh-CN" sz="3200" dirty="0">
                        <a:effectLst/>
                      </a:endParaRPr>
                    </a:p>
                  </a:txBody>
                  <a:tcPr marL="68580" marR="68580" marT="0" marB="0"/>
                </a:tc>
                <a:extLst>
                  <a:ext uri="{0D108BD9-81ED-4DB2-BD59-A6C34878D82A}">
                    <a16:rowId xmlns:a16="http://schemas.microsoft.com/office/drawing/2014/main" xmlns="" val="4020905782"/>
                  </a:ext>
                </a:extLst>
              </a:tr>
              <a:tr h="245084">
                <a:tc>
                  <a:txBody>
                    <a:bodyPr/>
                    <a:lstStyle/>
                    <a:p>
                      <a:pPr>
                        <a:spcAft>
                          <a:spcPts val="0"/>
                        </a:spcAft>
                      </a:pPr>
                      <a:r>
                        <a:rPr lang="zh-CN" sz="3200" dirty="0">
                          <a:effectLst/>
                        </a:rPr>
                        <a:t>《软件需求规格说明书》</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xmlns="" val="3192941425"/>
                  </a:ext>
                </a:extLst>
              </a:tr>
              <a:tr h="245084">
                <a:tc>
                  <a:txBody>
                    <a:bodyPr/>
                    <a:lstStyle/>
                    <a:p>
                      <a:pPr>
                        <a:spcAft>
                          <a:spcPts val="0"/>
                        </a:spcAft>
                      </a:pPr>
                      <a:r>
                        <a:rPr lang="zh-CN" sz="3200" dirty="0">
                          <a:effectLst/>
                        </a:rPr>
                        <a:t>《软件需求变更文档》</a:t>
                      </a:r>
                      <a:endParaRPr lang="en-US" altLang="zh-CN" sz="3200" dirty="0">
                        <a:effectLst/>
                      </a:endParaRPr>
                    </a:p>
                  </a:txBody>
                  <a:tcPr marL="68580" marR="68580" marT="0" marB="0"/>
                </a:tc>
                <a:extLst>
                  <a:ext uri="{0D108BD9-81ED-4DB2-BD59-A6C34878D82A}">
                    <a16:rowId xmlns:a16="http://schemas.microsoft.com/office/drawing/2014/main" xmlns="" val="2662759233"/>
                  </a:ext>
                </a:extLst>
              </a:tr>
              <a:tr h="245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3200" dirty="0">
                          <a:effectLst/>
                          <a:latin typeface="Times New Roman" panose="02020603050405020304" pitchFamily="18" charset="0"/>
                          <a:ea typeface="宋体" panose="02010600030101010101" pitchFamily="2" charset="-122"/>
                        </a:rPr>
                        <a:t>《</a:t>
                      </a:r>
                      <a:r>
                        <a:rPr lang="zh-CN" altLang="en-US" sz="3200" b="1" kern="1200" dirty="0">
                          <a:solidFill>
                            <a:schemeClr val="lt1"/>
                          </a:solidFill>
                          <a:effectLst/>
                          <a:latin typeface="+mn-lt"/>
                          <a:ea typeface="+mn-ea"/>
                          <a:cs typeface="+mn-cs"/>
                        </a:rPr>
                        <a:t>项目总结文档</a:t>
                      </a:r>
                      <a:r>
                        <a:rPr lang="en-US" altLang="zh-CN" sz="3200" b="1" kern="1200" dirty="0">
                          <a:solidFill>
                            <a:schemeClr val="lt1"/>
                          </a:solidFill>
                          <a:effectLst/>
                          <a:latin typeface="+mn-lt"/>
                          <a:ea typeface="+mn-ea"/>
                          <a:cs typeface="+mn-cs"/>
                        </a:rPr>
                        <a:t>》</a:t>
                      </a:r>
                      <a:endParaRPr lang="zh-CN" altLang="zh-CN" sz="3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9379767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5419</TotalTime>
  <Words>7065</Words>
  <Application>Microsoft Macintosh PowerPoint</Application>
  <PresentationFormat>宽屏</PresentationFormat>
  <Paragraphs>1079</Paragraphs>
  <Slides>82</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82</vt:i4>
      </vt:variant>
    </vt:vector>
  </HeadingPairs>
  <TitlesOfParts>
    <vt:vector size="97" baseType="lpstr">
      <vt:lpstr>Calibri</vt:lpstr>
      <vt:lpstr>DengXian</vt:lpstr>
      <vt:lpstr>DengXian Light</vt:lpstr>
      <vt:lpstr>Mangal</vt:lpstr>
      <vt:lpstr>Microsoft YaHei</vt:lpstr>
      <vt:lpstr>SimHei</vt:lpstr>
      <vt:lpstr>STKaiti</vt:lpstr>
      <vt:lpstr>Times New Roman</vt:lpstr>
      <vt:lpstr>Wingdings</vt:lpstr>
      <vt:lpstr>等线</vt:lpstr>
      <vt:lpstr>宋体</vt:lpstr>
      <vt:lpstr>碳纤维正粗黑简体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149</cp:revision>
  <dcterms:created xsi:type="dcterms:W3CDTF">2018-11-28T09:38:08Z</dcterms:created>
  <dcterms:modified xsi:type="dcterms:W3CDTF">2018-12-13T14:05:53Z</dcterms:modified>
</cp:coreProperties>
</file>